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Montserrat" charset="1" panose="00000500000000000000"/>
      <p:regular r:id="rId35"/>
    </p:embeddedFont>
    <p:embeddedFont>
      <p:font typeface="Poppins" charset="1" panose="00000500000000000000"/>
      <p:regular r:id="rId36"/>
    </p:embeddedFont>
    <p:embeddedFont>
      <p:font typeface="League Spartan" charset="1" panose="00000800000000000000"/>
      <p:regular r:id="rId37"/>
    </p:embeddedFont>
    <p:embeddedFont>
      <p:font typeface="Montserrat Bold" charset="1" panose="00000800000000000000"/>
      <p:regular r:id="rId38"/>
    </p:embeddedFont>
    <p:embeddedFont>
      <p:font typeface="Poppins Bold" charset="1" panose="00000800000000000000"/>
      <p:regular r:id="rId39"/>
    </p:embeddedFont>
    <p:embeddedFont>
      <p:font typeface="Canva Sans Bold" charset="1" panose="020B0803030501040103"/>
      <p:regular r:id="rId40"/>
    </p:embeddedFont>
    <p:embeddedFont>
      <p:font typeface="Canva Sans" charset="1" panose="020B0503030501040103"/>
      <p:regular r:id="rId41"/>
    </p:embeddedFont>
    <p:embeddedFont>
      <p:font typeface="Arimo" charset="1" panose="020B0604020202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93922" y="3540582"/>
            <a:ext cx="10266387" cy="2601421"/>
          </a:xfrm>
          <a:prstGeom prst="rect">
            <a:avLst/>
          </a:prstGeom>
        </p:spPr>
        <p:txBody>
          <a:bodyPr anchor="t" rtlCol="false" tIns="0" lIns="0" bIns="0" rIns="0">
            <a:spAutoFit/>
          </a:bodyPr>
          <a:lstStyle/>
          <a:p>
            <a:pPr algn="l">
              <a:lnSpc>
                <a:spcPts val="10439"/>
              </a:lnSpc>
              <a:spcBef>
                <a:spcPct val="0"/>
              </a:spcBef>
            </a:pPr>
            <a:r>
              <a:rPr lang="en-US" sz="7456">
                <a:solidFill>
                  <a:srgbClr val="051D40"/>
                </a:solidFill>
                <a:latin typeface="Montserrat"/>
                <a:ea typeface="Montserrat"/>
                <a:cs typeface="Montserrat"/>
                <a:sym typeface="Montserrat"/>
              </a:rPr>
              <a:t>Topic : Library Tracking System</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Lecture: Roeun Pacharoth</a:t>
            </a:r>
          </a:p>
        </p:txBody>
      </p:sp>
      <p:sp>
        <p:nvSpPr>
          <p:cNvPr name="Freeform 17" id="17"/>
          <p:cNvSpPr/>
          <p:nvPr/>
        </p:nvSpPr>
        <p:spPr>
          <a:xfrm flipH="false" flipV="false" rot="0">
            <a:off x="1806336" y="643475"/>
            <a:ext cx="2499177" cy="2464813"/>
          </a:xfrm>
          <a:custGeom>
            <a:avLst/>
            <a:gdLst/>
            <a:ahLst/>
            <a:cxnLst/>
            <a:rect r="r" b="b" t="t" l="l"/>
            <a:pathLst>
              <a:path h="2464813" w="2499177">
                <a:moveTo>
                  <a:pt x="0" y="0"/>
                </a:moveTo>
                <a:lnTo>
                  <a:pt x="2499177" y="0"/>
                </a:lnTo>
                <a:lnTo>
                  <a:pt x="2499177" y="2464813"/>
                </a:lnTo>
                <a:lnTo>
                  <a:pt x="0" y="2464813"/>
                </a:lnTo>
                <a:lnTo>
                  <a:pt x="0" y="0"/>
                </a:lnTo>
                <a:close/>
              </a:path>
            </a:pathLst>
          </a:custGeom>
          <a:blipFill>
            <a:blip r:embed="rId3"/>
            <a:stretch>
              <a:fillRect l="0" t="0" r="0" b="0"/>
            </a:stretch>
          </a:blipFill>
        </p:spPr>
      </p:sp>
      <p:sp>
        <p:nvSpPr>
          <p:cNvPr name="Freeform 18" id="18"/>
          <p:cNvSpPr/>
          <p:nvPr/>
        </p:nvSpPr>
        <p:spPr>
          <a:xfrm flipH="false" flipV="false" rot="0">
            <a:off x="14401698" y="643475"/>
            <a:ext cx="2613244" cy="1966532"/>
          </a:xfrm>
          <a:custGeom>
            <a:avLst/>
            <a:gdLst/>
            <a:ahLst/>
            <a:cxnLst/>
            <a:rect r="r" b="b" t="t" l="l"/>
            <a:pathLst>
              <a:path h="1966532" w="2613244">
                <a:moveTo>
                  <a:pt x="0" y="0"/>
                </a:moveTo>
                <a:lnTo>
                  <a:pt x="2613244" y="0"/>
                </a:lnTo>
                <a:lnTo>
                  <a:pt x="2613244" y="1966532"/>
                </a:lnTo>
                <a:lnTo>
                  <a:pt x="0" y="1966532"/>
                </a:lnTo>
                <a:lnTo>
                  <a:pt x="0" y="0"/>
                </a:lnTo>
                <a:close/>
              </a:path>
            </a:pathLst>
          </a:custGeom>
          <a:blipFill>
            <a:blip r:embed="rId4"/>
            <a:stretch>
              <a:fillRect l="0" t="0" r="0" b="0"/>
            </a:stretch>
          </a:blipFill>
        </p:spPr>
      </p:sp>
      <p:sp>
        <p:nvSpPr>
          <p:cNvPr name="TextBox 19" id="19"/>
          <p:cNvSpPr txBox="true"/>
          <p:nvPr/>
        </p:nvSpPr>
        <p:spPr>
          <a:xfrm rot="0">
            <a:off x="4807368" y="764789"/>
            <a:ext cx="8339842" cy="1845218"/>
          </a:xfrm>
          <a:prstGeom prst="rect">
            <a:avLst/>
          </a:prstGeom>
        </p:spPr>
        <p:txBody>
          <a:bodyPr anchor="t" rtlCol="false" tIns="0" lIns="0" bIns="0" rIns="0">
            <a:spAutoFit/>
          </a:bodyPr>
          <a:lstStyle/>
          <a:p>
            <a:pPr algn="ctr">
              <a:lnSpc>
                <a:spcPts val="7495"/>
              </a:lnSpc>
              <a:spcBef>
                <a:spcPct val="0"/>
              </a:spcBef>
            </a:pPr>
            <a:r>
              <a:rPr lang="en-US" sz="5353" spc="-107">
                <a:solidFill>
                  <a:srgbClr val="051D40"/>
                </a:solidFill>
                <a:latin typeface="League Spartan"/>
                <a:ea typeface="League Spartan"/>
                <a:cs typeface="League Spartan"/>
                <a:sym typeface="League Spartan"/>
              </a:rPr>
              <a:t>Instit</a:t>
            </a:r>
            <a:r>
              <a:rPr lang="en-US" sz="5353" spc="-107">
                <a:solidFill>
                  <a:srgbClr val="051D40"/>
                </a:solidFill>
                <a:latin typeface="League Spartan"/>
                <a:ea typeface="League Spartan"/>
                <a:cs typeface="League Spartan"/>
                <a:sym typeface="League Spartan"/>
              </a:rPr>
              <a:t>ute of Technology of Cambodia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569160" y="257177"/>
            <a:ext cx="7212416" cy="771523"/>
          </a:xfrm>
          <a:prstGeom prst="rect">
            <a:avLst/>
          </a:prstGeom>
        </p:spPr>
        <p:txBody>
          <a:bodyPr anchor="t" rtlCol="false" tIns="0" lIns="0" bIns="0" rIns="0">
            <a:spAutoFit/>
          </a:bodyPr>
          <a:lstStyle/>
          <a:p>
            <a:pPr algn="l">
              <a:lnSpc>
                <a:spcPts val="6300"/>
              </a:lnSpc>
              <a:spcBef>
                <a:spcPct val="0"/>
              </a:spcBef>
            </a:pPr>
            <a:r>
              <a:rPr lang="en-US" b="true" sz="4500">
                <a:solidFill>
                  <a:srgbClr val="051D40"/>
                </a:solidFill>
                <a:latin typeface="Montserrat Bold"/>
                <a:ea typeface="Montserrat Bold"/>
                <a:cs typeface="Montserrat Bold"/>
                <a:sym typeface="Montserrat Bold"/>
              </a:rPr>
              <a:t>Architecture</a:t>
            </a:r>
          </a:p>
        </p:txBody>
      </p:sp>
      <p:sp>
        <p:nvSpPr>
          <p:cNvPr name="TextBox 6" id="6"/>
          <p:cNvSpPr txBox="true"/>
          <p:nvPr/>
        </p:nvSpPr>
        <p:spPr>
          <a:xfrm rot="0">
            <a:off x="2978544" y="1111518"/>
            <a:ext cx="3445149" cy="571831"/>
          </a:xfrm>
          <a:prstGeom prst="rect">
            <a:avLst/>
          </a:prstGeom>
        </p:spPr>
        <p:txBody>
          <a:bodyPr anchor="t" rtlCol="false" tIns="0" lIns="0" bIns="0" rIns="0">
            <a:spAutoFit/>
          </a:bodyPr>
          <a:lstStyle/>
          <a:p>
            <a:pPr algn="ctr">
              <a:lnSpc>
                <a:spcPts val="4644"/>
              </a:lnSpc>
            </a:pPr>
            <a:r>
              <a:rPr lang="en-US" sz="3317" b="true">
                <a:solidFill>
                  <a:srgbClr val="051D40"/>
                </a:solidFill>
                <a:latin typeface="Canva Sans Bold"/>
                <a:ea typeface="Canva Sans Bold"/>
                <a:cs typeface="Canva Sans Bold"/>
                <a:sym typeface="Canva Sans Bold"/>
              </a:rPr>
              <a:t>Design Workflow</a:t>
            </a:r>
          </a:p>
        </p:txBody>
      </p:sp>
      <p:grpSp>
        <p:nvGrpSpPr>
          <p:cNvPr name="Group 7" id="7"/>
          <p:cNvGrpSpPr/>
          <p:nvPr/>
        </p:nvGrpSpPr>
        <p:grpSpPr>
          <a:xfrm rot="0">
            <a:off x="662852" y="4640094"/>
            <a:ext cx="16178084" cy="1006813"/>
            <a:chOff x="0" y="0"/>
            <a:chExt cx="21570779" cy="1342417"/>
          </a:xfrm>
        </p:grpSpPr>
        <p:grpSp>
          <p:nvGrpSpPr>
            <p:cNvPr name="Group 8" id="8"/>
            <p:cNvGrpSpPr/>
            <p:nvPr/>
          </p:nvGrpSpPr>
          <p:grpSpPr>
            <a:xfrm rot="0">
              <a:off x="0" y="0"/>
              <a:ext cx="2986109" cy="1342417"/>
              <a:chOff x="0" y="0"/>
              <a:chExt cx="812800" cy="365397"/>
            </a:xfrm>
          </p:grpSpPr>
          <p:sp>
            <p:nvSpPr>
              <p:cNvPr name="Freeform 9" id="9"/>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10" id="10"/>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Planning </a:t>
                </a:r>
              </a:p>
            </p:txBody>
          </p:sp>
        </p:grpSp>
        <p:grpSp>
          <p:nvGrpSpPr>
            <p:cNvPr name="Group 11" id="11"/>
            <p:cNvGrpSpPr/>
            <p:nvPr/>
          </p:nvGrpSpPr>
          <p:grpSpPr>
            <a:xfrm rot="-10800000">
              <a:off x="3156909" y="472820"/>
              <a:ext cx="560025" cy="396776"/>
              <a:chOff x="0" y="0"/>
              <a:chExt cx="816147" cy="578238"/>
            </a:xfrm>
          </p:grpSpPr>
          <p:sp>
            <p:nvSpPr>
              <p:cNvPr name="Freeform 12" id="12"/>
              <p:cNvSpPr/>
              <p:nvPr/>
            </p:nvSpPr>
            <p:spPr>
              <a:xfrm flipH="false" flipV="false" rot="0">
                <a:off x="0" y="0"/>
                <a:ext cx="816147" cy="578238"/>
              </a:xfrm>
              <a:custGeom>
                <a:avLst/>
                <a:gdLst/>
                <a:ahLst/>
                <a:cxnLst/>
                <a:rect r="r" b="b" t="t" l="l"/>
                <a:pathLst>
                  <a:path h="578238" w="816147">
                    <a:moveTo>
                      <a:pt x="0" y="289119"/>
                    </a:moveTo>
                    <a:lnTo>
                      <a:pt x="406400" y="0"/>
                    </a:lnTo>
                    <a:lnTo>
                      <a:pt x="406400" y="203200"/>
                    </a:lnTo>
                    <a:lnTo>
                      <a:pt x="816147" y="203200"/>
                    </a:lnTo>
                    <a:lnTo>
                      <a:pt x="816147" y="375038"/>
                    </a:lnTo>
                    <a:lnTo>
                      <a:pt x="406400" y="375038"/>
                    </a:lnTo>
                    <a:lnTo>
                      <a:pt x="406400" y="578238"/>
                    </a:lnTo>
                    <a:lnTo>
                      <a:pt x="0" y="289119"/>
                    </a:lnTo>
                    <a:close/>
                  </a:path>
                </a:pathLst>
              </a:custGeom>
              <a:solidFill>
                <a:srgbClr val="00569E"/>
              </a:solidFill>
            </p:spPr>
          </p:sp>
          <p:sp>
            <p:nvSpPr>
              <p:cNvPr name="TextBox 13" id="13"/>
              <p:cNvSpPr txBox="true"/>
              <p:nvPr/>
            </p:nvSpPr>
            <p:spPr>
              <a:xfrm>
                <a:off x="101600" y="165100"/>
                <a:ext cx="714547" cy="209938"/>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3716934" y="0"/>
              <a:ext cx="2986109" cy="1342417"/>
              <a:chOff x="0" y="0"/>
              <a:chExt cx="812800" cy="365397"/>
            </a:xfrm>
          </p:grpSpPr>
          <p:sp>
            <p:nvSpPr>
              <p:cNvPr name="Freeform 15" id="15"/>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16" id="16"/>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Database </a:t>
                </a:r>
              </a:p>
            </p:txBody>
          </p:sp>
        </p:grpSp>
        <p:grpSp>
          <p:nvGrpSpPr>
            <p:cNvPr name="Group 17" id="17"/>
            <p:cNvGrpSpPr/>
            <p:nvPr/>
          </p:nvGrpSpPr>
          <p:grpSpPr>
            <a:xfrm rot="-10800000">
              <a:off x="6873843" y="472820"/>
              <a:ext cx="560025" cy="396776"/>
              <a:chOff x="0" y="0"/>
              <a:chExt cx="816147" cy="578238"/>
            </a:xfrm>
          </p:grpSpPr>
          <p:sp>
            <p:nvSpPr>
              <p:cNvPr name="Freeform 18" id="18"/>
              <p:cNvSpPr/>
              <p:nvPr/>
            </p:nvSpPr>
            <p:spPr>
              <a:xfrm flipH="false" flipV="false" rot="0">
                <a:off x="0" y="0"/>
                <a:ext cx="816147" cy="578238"/>
              </a:xfrm>
              <a:custGeom>
                <a:avLst/>
                <a:gdLst/>
                <a:ahLst/>
                <a:cxnLst/>
                <a:rect r="r" b="b" t="t" l="l"/>
                <a:pathLst>
                  <a:path h="578238" w="816147">
                    <a:moveTo>
                      <a:pt x="0" y="289119"/>
                    </a:moveTo>
                    <a:lnTo>
                      <a:pt x="406400" y="0"/>
                    </a:lnTo>
                    <a:lnTo>
                      <a:pt x="406400" y="203200"/>
                    </a:lnTo>
                    <a:lnTo>
                      <a:pt x="816147" y="203200"/>
                    </a:lnTo>
                    <a:lnTo>
                      <a:pt x="816147" y="375038"/>
                    </a:lnTo>
                    <a:lnTo>
                      <a:pt x="406400" y="375038"/>
                    </a:lnTo>
                    <a:lnTo>
                      <a:pt x="406400" y="578238"/>
                    </a:lnTo>
                    <a:lnTo>
                      <a:pt x="0" y="289119"/>
                    </a:lnTo>
                    <a:close/>
                  </a:path>
                </a:pathLst>
              </a:custGeom>
              <a:solidFill>
                <a:srgbClr val="00569E"/>
              </a:solidFill>
            </p:spPr>
          </p:sp>
          <p:sp>
            <p:nvSpPr>
              <p:cNvPr name="TextBox 19" id="19"/>
              <p:cNvSpPr txBox="true"/>
              <p:nvPr/>
            </p:nvSpPr>
            <p:spPr>
              <a:xfrm>
                <a:off x="101600" y="165100"/>
                <a:ext cx="714547" cy="209938"/>
              </a:xfrm>
              <a:prstGeom prst="rect">
                <a:avLst/>
              </a:prstGeom>
            </p:spPr>
            <p:txBody>
              <a:bodyPr anchor="ctr" rtlCol="false" tIns="50800" lIns="50800" bIns="50800" rIns="50800"/>
              <a:lstStyle/>
              <a:p>
                <a:pPr algn="ctr">
                  <a:lnSpc>
                    <a:spcPts val="2660"/>
                  </a:lnSpc>
                </a:pPr>
              </a:p>
            </p:txBody>
          </p:sp>
        </p:grpSp>
        <p:grpSp>
          <p:nvGrpSpPr>
            <p:cNvPr name="Group 20" id="20"/>
            <p:cNvGrpSpPr/>
            <p:nvPr/>
          </p:nvGrpSpPr>
          <p:grpSpPr>
            <a:xfrm rot="0">
              <a:off x="7433868" y="0"/>
              <a:ext cx="2986109" cy="1342417"/>
              <a:chOff x="0" y="0"/>
              <a:chExt cx="812800" cy="365397"/>
            </a:xfrm>
          </p:grpSpPr>
          <p:sp>
            <p:nvSpPr>
              <p:cNvPr name="Freeform 21" id="21"/>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22" id="22"/>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CRUD</a:t>
                </a:r>
              </a:p>
            </p:txBody>
          </p:sp>
        </p:grpSp>
        <p:grpSp>
          <p:nvGrpSpPr>
            <p:cNvPr name="Group 23" id="23"/>
            <p:cNvGrpSpPr/>
            <p:nvPr/>
          </p:nvGrpSpPr>
          <p:grpSpPr>
            <a:xfrm rot="-10800000">
              <a:off x="10590777" y="472820"/>
              <a:ext cx="560025" cy="396776"/>
              <a:chOff x="0" y="0"/>
              <a:chExt cx="816147" cy="578238"/>
            </a:xfrm>
          </p:grpSpPr>
          <p:sp>
            <p:nvSpPr>
              <p:cNvPr name="Freeform 24" id="24"/>
              <p:cNvSpPr/>
              <p:nvPr/>
            </p:nvSpPr>
            <p:spPr>
              <a:xfrm flipH="false" flipV="false" rot="0">
                <a:off x="0" y="0"/>
                <a:ext cx="816147" cy="578238"/>
              </a:xfrm>
              <a:custGeom>
                <a:avLst/>
                <a:gdLst/>
                <a:ahLst/>
                <a:cxnLst/>
                <a:rect r="r" b="b" t="t" l="l"/>
                <a:pathLst>
                  <a:path h="578238" w="816147">
                    <a:moveTo>
                      <a:pt x="0" y="289119"/>
                    </a:moveTo>
                    <a:lnTo>
                      <a:pt x="406400" y="0"/>
                    </a:lnTo>
                    <a:lnTo>
                      <a:pt x="406400" y="203200"/>
                    </a:lnTo>
                    <a:lnTo>
                      <a:pt x="816147" y="203200"/>
                    </a:lnTo>
                    <a:lnTo>
                      <a:pt x="816147" y="375038"/>
                    </a:lnTo>
                    <a:lnTo>
                      <a:pt x="406400" y="375038"/>
                    </a:lnTo>
                    <a:lnTo>
                      <a:pt x="406400" y="578238"/>
                    </a:lnTo>
                    <a:lnTo>
                      <a:pt x="0" y="289119"/>
                    </a:lnTo>
                    <a:close/>
                  </a:path>
                </a:pathLst>
              </a:custGeom>
              <a:solidFill>
                <a:srgbClr val="00569E"/>
              </a:solidFill>
            </p:spPr>
          </p:sp>
          <p:sp>
            <p:nvSpPr>
              <p:cNvPr name="TextBox 25" id="25"/>
              <p:cNvSpPr txBox="true"/>
              <p:nvPr/>
            </p:nvSpPr>
            <p:spPr>
              <a:xfrm>
                <a:off x="101600" y="165100"/>
                <a:ext cx="714547" cy="209938"/>
              </a:xfrm>
              <a:prstGeom prst="rect">
                <a:avLst/>
              </a:prstGeom>
            </p:spPr>
            <p:txBody>
              <a:bodyPr anchor="ctr" rtlCol="false" tIns="50800" lIns="50800" bIns="50800" rIns="50800"/>
              <a:lstStyle/>
              <a:p>
                <a:pPr algn="ctr">
                  <a:lnSpc>
                    <a:spcPts val="2660"/>
                  </a:lnSpc>
                </a:pPr>
              </a:p>
            </p:txBody>
          </p:sp>
        </p:grpSp>
        <p:grpSp>
          <p:nvGrpSpPr>
            <p:cNvPr name="Group 26" id="26"/>
            <p:cNvGrpSpPr/>
            <p:nvPr/>
          </p:nvGrpSpPr>
          <p:grpSpPr>
            <a:xfrm rot="0">
              <a:off x="11150802" y="0"/>
              <a:ext cx="2986109" cy="1342417"/>
              <a:chOff x="0" y="0"/>
              <a:chExt cx="812800" cy="365397"/>
            </a:xfrm>
          </p:grpSpPr>
          <p:sp>
            <p:nvSpPr>
              <p:cNvPr name="Freeform 27" id="27"/>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28" id="28"/>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AUTH</a:t>
                </a:r>
              </a:p>
            </p:txBody>
          </p:sp>
        </p:grpSp>
        <p:grpSp>
          <p:nvGrpSpPr>
            <p:cNvPr name="Group 29" id="29"/>
            <p:cNvGrpSpPr/>
            <p:nvPr/>
          </p:nvGrpSpPr>
          <p:grpSpPr>
            <a:xfrm rot="-10800000">
              <a:off x="14307711" y="472820"/>
              <a:ext cx="560025" cy="396776"/>
              <a:chOff x="0" y="0"/>
              <a:chExt cx="816147" cy="578238"/>
            </a:xfrm>
          </p:grpSpPr>
          <p:sp>
            <p:nvSpPr>
              <p:cNvPr name="Freeform 30" id="30"/>
              <p:cNvSpPr/>
              <p:nvPr/>
            </p:nvSpPr>
            <p:spPr>
              <a:xfrm flipH="false" flipV="false" rot="0">
                <a:off x="0" y="0"/>
                <a:ext cx="816147" cy="578238"/>
              </a:xfrm>
              <a:custGeom>
                <a:avLst/>
                <a:gdLst/>
                <a:ahLst/>
                <a:cxnLst/>
                <a:rect r="r" b="b" t="t" l="l"/>
                <a:pathLst>
                  <a:path h="578238" w="816147">
                    <a:moveTo>
                      <a:pt x="0" y="289119"/>
                    </a:moveTo>
                    <a:lnTo>
                      <a:pt x="406400" y="0"/>
                    </a:lnTo>
                    <a:lnTo>
                      <a:pt x="406400" y="203200"/>
                    </a:lnTo>
                    <a:lnTo>
                      <a:pt x="816147" y="203200"/>
                    </a:lnTo>
                    <a:lnTo>
                      <a:pt x="816147" y="375038"/>
                    </a:lnTo>
                    <a:lnTo>
                      <a:pt x="406400" y="375038"/>
                    </a:lnTo>
                    <a:lnTo>
                      <a:pt x="406400" y="578238"/>
                    </a:lnTo>
                    <a:lnTo>
                      <a:pt x="0" y="289119"/>
                    </a:lnTo>
                    <a:close/>
                  </a:path>
                </a:pathLst>
              </a:custGeom>
              <a:solidFill>
                <a:srgbClr val="00569E"/>
              </a:solidFill>
            </p:spPr>
          </p:sp>
          <p:sp>
            <p:nvSpPr>
              <p:cNvPr name="TextBox 31" id="31"/>
              <p:cNvSpPr txBox="true"/>
              <p:nvPr/>
            </p:nvSpPr>
            <p:spPr>
              <a:xfrm>
                <a:off x="101600" y="165100"/>
                <a:ext cx="714547" cy="209938"/>
              </a:xfrm>
              <a:prstGeom prst="rect">
                <a:avLst/>
              </a:prstGeom>
            </p:spPr>
            <p:txBody>
              <a:bodyPr anchor="ctr" rtlCol="false" tIns="50800" lIns="50800" bIns="50800" rIns="50800"/>
              <a:lstStyle/>
              <a:p>
                <a:pPr algn="ctr">
                  <a:lnSpc>
                    <a:spcPts val="2660"/>
                  </a:lnSpc>
                </a:pPr>
              </a:p>
            </p:txBody>
          </p:sp>
        </p:grpSp>
        <p:grpSp>
          <p:nvGrpSpPr>
            <p:cNvPr name="Group 32" id="32"/>
            <p:cNvGrpSpPr/>
            <p:nvPr/>
          </p:nvGrpSpPr>
          <p:grpSpPr>
            <a:xfrm rot="0">
              <a:off x="14867736" y="0"/>
              <a:ext cx="2986109" cy="1342417"/>
              <a:chOff x="0" y="0"/>
              <a:chExt cx="812800" cy="365397"/>
            </a:xfrm>
          </p:grpSpPr>
          <p:sp>
            <p:nvSpPr>
              <p:cNvPr name="Freeform 33" id="33"/>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34" id="34"/>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Frontend</a:t>
                </a:r>
              </a:p>
            </p:txBody>
          </p:sp>
        </p:grpSp>
        <p:grpSp>
          <p:nvGrpSpPr>
            <p:cNvPr name="Group 35" id="35"/>
            <p:cNvGrpSpPr/>
            <p:nvPr/>
          </p:nvGrpSpPr>
          <p:grpSpPr>
            <a:xfrm rot="-10800000">
              <a:off x="18024645" y="472820"/>
              <a:ext cx="560025" cy="396776"/>
              <a:chOff x="0" y="0"/>
              <a:chExt cx="816147" cy="578238"/>
            </a:xfrm>
          </p:grpSpPr>
          <p:sp>
            <p:nvSpPr>
              <p:cNvPr name="Freeform 36" id="36"/>
              <p:cNvSpPr/>
              <p:nvPr/>
            </p:nvSpPr>
            <p:spPr>
              <a:xfrm flipH="false" flipV="false" rot="0">
                <a:off x="0" y="0"/>
                <a:ext cx="816147" cy="578238"/>
              </a:xfrm>
              <a:custGeom>
                <a:avLst/>
                <a:gdLst/>
                <a:ahLst/>
                <a:cxnLst/>
                <a:rect r="r" b="b" t="t" l="l"/>
                <a:pathLst>
                  <a:path h="578238" w="816147">
                    <a:moveTo>
                      <a:pt x="0" y="289119"/>
                    </a:moveTo>
                    <a:lnTo>
                      <a:pt x="406400" y="0"/>
                    </a:lnTo>
                    <a:lnTo>
                      <a:pt x="406400" y="203200"/>
                    </a:lnTo>
                    <a:lnTo>
                      <a:pt x="816147" y="203200"/>
                    </a:lnTo>
                    <a:lnTo>
                      <a:pt x="816147" y="375038"/>
                    </a:lnTo>
                    <a:lnTo>
                      <a:pt x="406400" y="375038"/>
                    </a:lnTo>
                    <a:lnTo>
                      <a:pt x="406400" y="578238"/>
                    </a:lnTo>
                    <a:lnTo>
                      <a:pt x="0" y="289119"/>
                    </a:lnTo>
                    <a:close/>
                  </a:path>
                </a:pathLst>
              </a:custGeom>
              <a:solidFill>
                <a:srgbClr val="00569E"/>
              </a:solidFill>
            </p:spPr>
          </p:sp>
          <p:sp>
            <p:nvSpPr>
              <p:cNvPr name="TextBox 37" id="37"/>
              <p:cNvSpPr txBox="true"/>
              <p:nvPr/>
            </p:nvSpPr>
            <p:spPr>
              <a:xfrm>
                <a:off x="101600" y="165100"/>
                <a:ext cx="714547" cy="209938"/>
              </a:xfrm>
              <a:prstGeom prst="rect">
                <a:avLst/>
              </a:prstGeom>
            </p:spPr>
            <p:txBody>
              <a:bodyPr anchor="ctr" rtlCol="false" tIns="50800" lIns="50800" bIns="50800" rIns="50800"/>
              <a:lstStyle/>
              <a:p>
                <a:pPr algn="ctr">
                  <a:lnSpc>
                    <a:spcPts val="2660"/>
                  </a:lnSpc>
                </a:pPr>
              </a:p>
            </p:txBody>
          </p:sp>
        </p:grpSp>
        <p:grpSp>
          <p:nvGrpSpPr>
            <p:cNvPr name="Group 38" id="38"/>
            <p:cNvGrpSpPr/>
            <p:nvPr/>
          </p:nvGrpSpPr>
          <p:grpSpPr>
            <a:xfrm rot="0">
              <a:off x="18584670" y="0"/>
              <a:ext cx="2986109" cy="1342417"/>
              <a:chOff x="0" y="0"/>
              <a:chExt cx="812800" cy="365397"/>
            </a:xfrm>
          </p:grpSpPr>
          <p:sp>
            <p:nvSpPr>
              <p:cNvPr name="Freeform 39" id="39"/>
              <p:cNvSpPr/>
              <p:nvPr/>
            </p:nvSpPr>
            <p:spPr>
              <a:xfrm flipH="false" flipV="false" rot="0">
                <a:off x="0" y="0"/>
                <a:ext cx="812800" cy="365397"/>
              </a:xfrm>
              <a:custGeom>
                <a:avLst/>
                <a:gdLst/>
                <a:ahLst/>
                <a:cxnLst/>
                <a:rect r="r" b="b" t="t" l="l"/>
                <a:pathLst>
                  <a:path h="365397" w="812800">
                    <a:moveTo>
                      <a:pt x="406400" y="0"/>
                    </a:moveTo>
                    <a:cubicBezTo>
                      <a:pt x="181951" y="0"/>
                      <a:pt x="0" y="81797"/>
                      <a:pt x="0" y="182699"/>
                    </a:cubicBezTo>
                    <a:cubicBezTo>
                      <a:pt x="0" y="283600"/>
                      <a:pt x="181951" y="365397"/>
                      <a:pt x="406400" y="365397"/>
                    </a:cubicBezTo>
                    <a:cubicBezTo>
                      <a:pt x="630849" y="365397"/>
                      <a:pt x="812800" y="283600"/>
                      <a:pt x="812800" y="182699"/>
                    </a:cubicBezTo>
                    <a:cubicBezTo>
                      <a:pt x="812800" y="81797"/>
                      <a:pt x="630849" y="0"/>
                      <a:pt x="406400" y="0"/>
                    </a:cubicBezTo>
                    <a:close/>
                  </a:path>
                </a:pathLst>
              </a:custGeom>
              <a:solidFill>
                <a:srgbClr val="5487A8"/>
              </a:solidFill>
            </p:spPr>
          </p:sp>
          <p:sp>
            <p:nvSpPr>
              <p:cNvPr name="TextBox 40" id="40"/>
              <p:cNvSpPr txBox="true"/>
              <p:nvPr/>
            </p:nvSpPr>
            <p:spPr>
              <a:xfrm>
                <a:off x="76200" y="-3844"/>
                <a:ext cx="660400" cy="334985"/>
              </a:xfrm>
              <a:prstGeom prst="rect">
                <a:avLst/>
              </a:prstGeom>
            </p:spPr>
            <p:txBody>
              <a:bodyPr anchor="ctr" rtlCol="false" tIns="50800" lIns="50800" bIns="50800" rIns="50800"/>
              <a:lstStyle/>
              <a:p>
                <a:pPr algn="ctr">
                  <a:lnSpc>
                    <a:spcPts val="2660"/>
                  </a:lnSpc>
                </a:pPr>
                <a:r>
                  <a:rPr lang="en-US" sz="1900">
                    <a:solidFill>
                      <a:srgbClr val="FFFFFF"/>
                    </a:solidFill>
                    <a:latin typeface="Montserrat"/>
                    <a:ea typeface="Montserrat"/>
                    <a:cs typeface="Montserrat"/>
                    <a:sym typeface="Montserrat"/>
                  </a:rPr>
                  <a:t>Testing</a:t>
                </a:r>
              </a:p>
            </p:txBody>
          </p:sp>
        </p:gr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94311" y="1805752"/>
          <a:ext cx="13877302" cy="7172325"/>
        </p:xfrm>
        <a:graphic>
          <a:graphicData uri="http://schemas.openxmlformats.org/drawingml/2006/table">
            <a:tbl>
              <a:tblPr/>
              <a:tblGrid>
                <a:gridCol w="6048890"/>
                <a:gridCol w="7828411"/>
              </a:tblGrid>
              <a:tr h="1024618">
                <a:tc>
                  <a:txBody>
                    <a:bodyPr anchor="t" rtlCol="false"/>
                    <a:lstStyle/>
                    <a:p>
                      <a:pPr algn="ctr">
                        <a:lnSpc>
                          <a:spcPts val="4199"/>
                        </a:lnSpc>
                        <a:defRPr/>
                      </a:pPr>
                      <a:r>
                        <a:rPr lang="en-US" sz="2999" b="true">
                          <a:solidFill>
                            <a:srgbClr val="000000"/>
                          </a:solidFill>
                          <a:latin typeface="Montserrat Bold"/>
                          <a:ea typeface="Montserrat Bold"/>
                          <a:cs typeface="Montserrat Bold"/>
                          <a:sym typeface="Montserrat Bold"/>
                        </a:rPr>
                        <a:t>OWNER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Montserrat Bold"/>
                          <a:ea typeface="Montserrat Bold"/>
                          <a:cs typeface="Montserrat Bold"/>
                          <a:sym typeface="Montserrat Bold"/>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ROM Tola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Pull Request, merge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SOKHOM Panha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Database / Entity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PRAVE Vinuth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Frontend /UI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SRENG Panha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CRUD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PRAVE Vinuth / SOKHOM Panha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Spring Security / JWT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Montserrat"/>
                          <a:ea typeface="Montserrat"/>
                          <a:cs typeface="Montserrat"/>
                          <a:sym typeface="Montserrat"/>
                        </a:rPr>
                        <a:t>ROM Tola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a:ea typeface="Montserrat"/>
                          <a:cs typeface="Montserrat"/>
                          <a:sym typeface="Montserrat"/>
                        </a:rPr>
                        <a:t>Code Review / fix bug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410458" y="406031"/>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a:solidFill>
                  <a:srgbClr val="051D40"/>
                </a:solidFill>
                <a:latin typeface="Montserrat Bold"/>
                <a:ea typeface="Montserrat Bold"/>
                <a:cs typeface="Montserrat Bold"/>
                <a:sym typeface="Montserrat Bold"/>
              </a:rPr>
              <a:t>Task Divisi</a:t>
            </a:r>
            <a:r>
              <a:rPr lang="en-US" b="true" sz="4500" strike="noStrike" u="none">
                <a:solidFill>
                  <a:srgbClr val="051D40"/>
                </a:solidFill>
                <a:latin typeface="Montserrat Bold"/>
                <a:ea typeface="Montserrat Bold"/>
                <a:cs typeface="Montserrat Bold"/>
                <a:sym typeface="Montserrat Bold"/>
              </a:rPr>
              <a:t>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2123887" y="-2346523"/>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573718" y="7940477"/>
            <a:ext cx="4693046" cy="46930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22636" y="1894303"/>
            <a:ext cx="11301259" cy="6046174"/>
          </a:xfrm>
          <a:custGeom>
            <a:avLst/>
            <a:gdLst/>
            <a:ahLst/>
            <a:cxnLst/>
            <a:rect r="r" b="b" t="t" l="l"/>
            <a:pathLst>
              <a:path h="6046174" w="11301259">
                <a:moveTo>
                  <a:pt x="0" y="0"/>
                </a:moveTo>
                <a:lnTo>
                  <a:pt x="11301259" y="0"/>
                </a:lnTo>
                <a:lnTo>
                  <a:pt x="11301259" y="6046174"/>
                </a:lnTo>
                <a:lnTo>
                  <a:pt x="0" y="6046174"/>
                </a:lnTo>
                <a:lnTo>
                  <a:pt x="0" y="0"/>
                </a:lnTo>
                <a:close/>
              </a:path>
            </a:pathLst>
          </a:custGeom>
          <a:blipFill>
            <a:blip r:embed="rId3"/>
            <a:stretch>
              <a:fillRect l="0" t="0" r="0" b="0"/>
            </a:stretch>
          </a:blipFill>
        </p:spPr>
      </p:sp>
      <p:sp>
        <p:nvSpPr>
          <p:cNvPr name="TextBox 12" id="12"/>
          <p:cNvSpPr txBox="true"/>
          <p:nvPr/>
        </p:nvSpPr>
        <p:spPr>
          <a:xfrm rot="0">
            <a:off x="5417025" y="158324"/>
            <a:ext cx="7453950" cy="870376"/>
          </a:xfrm>
          <a:prstGeom prst="rect">
            <a:avLst/>
          </a:prstGeom>
        </p:spPr>
        <p:txBody>
          <a:bodyPr anchor="t" rtlCol="false" tIns="0" lIns="0" bIns="0" rIns="0">
            <a:spAutoFit/>
          </a:bodyPr>
          <a:lstStyle/>
          <a:p>
            <a:pPr algn="ctr" marL="0" indent="0" lvl="0">
              <a:lnSpc>
                <a:spcPts val="7151"/>
              </a:lnSpc>
              <a:spcBef>
                <a:spcPct val="0"/>
              </a:spcBef>
            </a:pPr>
            <a:r>
              <a:rPr lang="en-US" b="true" sz="5108">
                <a:solidFill>
                  <a:srgbClr val="FDFDFD"/>
                </a:solidFill>
                <a:latin typeface="Montserrat Bold"/>
                <a:ea typeface="Montserrat Bold"/>
                <a:cs typeface="Montserrat Bold"/>
                <a:sym typeface="Montserrat Bold"/>
              </a:rPr>
              <a:t>Database Design</a:t>
            </a:r>
          </a:p>
        </p:txBody>
      </p:sp>
      <p:sp>
        <p:nvSpPr>
          <p:cNvPr name="TextBox 13" id="13"/>
          <p:cNvSpPr txBox="true"/>
          <p:nvPr/>
        </p:nvSpPr>
        <p:spPr>
          <a:xfrm rot="0">
            <a:off x="11588948" y="2838269"/>
            <a:ext cx="5770364" cy="216535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Bold"/>
                <a:ea typeface="Montserrat Bold"/>
                <a:cs typeface="Montserrat Bold"/>
                <a:sym typeface="Montserrat Bold"/>
              </a:rPr>
              <a:t>+ </a:t>
            </a:r>
            <a:r>
              <a:rPr lang="en-US" b="true" sz="2499">
                <a:solidFill>
                  <a:srgbClr val="FFFFFF"/>
                </a:solidFill>
                <a:latin typeface="Montserrat Bold"/>
                <a:ea typeface="Montserrat Bold"/>
                <a:cs typeface="Montserrat Bold"/>
                <a:sym typeface="Montserrat Bold"/>
              </a:rPr>
              <a:t>Relati</a:t>
            </a:r>
            <a:r>
              <a:rPr lang="en-US" b="true" sz="2499">
                <a:solidFill>
                  <a:srgbClr val="FFFFFF"/>
                </a:solidFill>
                <a:latin typeface="Montserrat Bold"/>
                <a:ea typeface="Montserrat Bold"/>
                <a:cs typeface="Montserrat Bold"/>
                <a:sym typeface="Montserrat Bold"/>
              </a:rPr>
              <a:t>onships</a:t>
            </a:r>
          </a:p>
          <a:p>
            <a:pPr algn="l">
              <a:lnSpc>
                <a:spcPts val="3499"/>
              </a:lnSpc>
              <a:spcBef>
                <a:spcPct val="0"/>
              </a:spcBef>
            </a:pPr>
            <a:r>
              <a:rPr lang="en-US" b="true" sz="2499">
                <a:solidFill>
                  <a:srgbClr val="FFFFFF"/>
                </a:solidFill>
                <a:latin typeface="Montserrat Bold"/>
                <a:ea typeface="Montserrat Bold"/>
                <a:cs typeface="Montserrat Bold"/>
                <a:sym typeface="Montserrat Bold"/>
              </a:rPr>
              <a:t> - Users ↔ Roles (Many-to-One)</a:t>
            </a:r>
          </a:p>
          <a:p>
            <a:pPr algn="l">
              <a:lnSpc>
                <a:spcPts val="3499"/>
              </a:lnSpc>
              <a:spcBef>
                <a:spcPct val="0"/>
              </a:spcBef>
            </a:pPr>
            <a:r>
              <a:rPr lang="en-US" b="true" sz="2499">
                <a:solidFill>
                  <a:srgbClr val="FFFFFF"/>
                </a:solidFill>
                <a:latin typeface="Montserrat Bold"/>
                <a:ea typeface="Montserrat Bold"/>
                <a:cs typeface="Montserrat Bold"/>
                <a:sym typeface="Montserrat Bold"/>
              </a:rPr>
              <a:t> - Users ↔ Borrows (Many-to-Many)</a:t>
            </a:r>
          </a:p>
          <a:p>
            <a:pPr algn="l">
              <a:lnSpc>
                <a:spcPts val="3499"/>
              </a:lnSpc>
              <a:spcBef>
                <a:spcPct val="0"/>
              </a:spcBef>
            </a:pPr>
            <a:r>
              <a:rPr lang="en-US" b="true" sz="2499">
                <a:solidFill>
                  <a:srgbClr val="FFFFFF"/>
                </a:solidFill>
                <a:latin typeface="Montserrat Bold"/>
                <a:ea typeface="Montserrat Bold"/>
                <a:cs typeface="Montserrat Bold"/>
                <a:sym typeface="Montserrat Bold"/>
              </a:rPr>
              <a:t> - Books ↔ Borrows (One-to-Many)</a:t>
            </a:r>
          </a:p>
          <a:p>
            <a:pPr algn="l">
              <a:lnSpc>
                <a:spcPts val="34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44000" y="366839"/>
            <a:ext cx="6364901" cy="9553322"/>
          </a:xfrm>
          <a:custGeom>
            <a:avLst/>
            <a:gdLst/>
            <a:ahLst/>
            <a:cxnLst/>
            <a:rect r="r" b="b" t="t" l="l"/>
            <a:pathLst>
              <a:path h="9553322" w="6364901">
                <a:moveTo>
                  <a:pt x="0" y="0"/>
                </a:moveTo>
                <a:lnTo>
                  <a:pt x="6364901" y="0"/>
                </a:lnTo>
                <a:lnTo>
                  <a:pt x="6364901" y="9553322"/>
                </a:lnTo>
                <a:lnTo>
                  <a:pt x="0" y="9553322"/>
                </a:lnTo>
                <a:lnTo>
                  <a:pt x="0" y="0"/>
                </a:lnTo>
                <a:close/>
              </a:path>
            </a:pathLst>
          </a:custGeom>
          <a:blipFill>
            <a:blip r:embed="rId2"/>
            <a:stretch>
              <a:fillRect l="0" t="0" r="0" b="0"/>
            </a:stretch>
          </a:blipFill>
        </p:spPr>
      </p:sp>
      <p:sp>
        <p:nvSpPr>
          <p:cNvPr name="TextBox 6" id="6"/>
          <p:cNvSpPr txBox="true"/>
          <p:nvPr/>
        </p:nvSpPr>
        <p:spPr>
          <a:xfrm rot="0">
            <a:off x="1028700" y="-108453"/>
            <a:ext cx="6350712" cy="113715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 UML Design</a:t>
            </a:r>
          </a:p>
        </p:txBody>
      </p:sp>
      <p:sp>
        <p:nvSpPr>
          <p:cNvPr name="TextBox 7" id="7"/>
          <p:cNvSpPr txBox="true"/>
          <p:nvPr/>
        </p:nvSpPr>
        <p:spPr>
          <a:xfrm rot="0">
            <a:off x="1311100" y="1076337"/>
            <a:ext cx="6350712" cy="629787"/>
          </a:xfrm>
          <a:prstGeom prst="rect">
            <a:avLst/>
          </a:prstGeom>
        </p:spPr>
        <p:txBody>
          <a:bodyPr anchor="t" rtlCol="false" tIns="0" lIns="0" bIns="0" rIns="0">
            <a:spAutoFit/>
          </a:bodyPr>
          <a:lstStyle/>
          <a:p>
            <a:pPr algn="l">
              <a:lnSpc>
                <a:spcPts val="5187"/>
              </a:lnSpc>
              <a:spcBef>
                <a:spcPct val="0"/>
              </a:spcBef>
            </a:pPr>
            <a:r>
              <a:rPr lang="en-US" b="true" sz="3705">
                <a:solidFill>
                  <a:srgbClr val="FDFDFD"/>
                </a:solidFill>
                <a:latin typeface="Montserrat Bold"/>
                <a:ea typeface="Montserrat Bold"/>
                <a:cs typeface="Montserrat Bold"/>
                <a:sym typeface="Montserrat Bold"/>
              </a:rPr>
              <a:t>Use case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838229" y="0"/>
            <a:ext cx="8075295" cy="10287000"/>
          </a:xfrm>
          <a:custGeom>
            <a:avLst/>
            <a:gdLst/>
            <a:ahLst/>
            <a:cxnLst/>
            <a:rect r="r" b="b" t="t" l="l"/>
            <a:pathLst>
              <a:path h="10287000" w="8075295">
                <a:moveTo>
                  <a:pt x="0" y="0"/>
                </a:moveTo>
                <a:lnTo>
                  <a:pt x="8075295" y="0"/>
                </a:lnTo>
                <a:lnTo>
                  <a:pt x="8075295"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1028700" y="-108453"/>
            <a:ext cx="6350712" cy="113715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 UML Design</a:t>
            </a:r>
          </a:p>
        </p:txBody>
      </p:sp>
      <p:sp>
        <p:nvSpPr>
          <p:cNvPr name="TextBox 7" id="7"/>
          <p:cNvSpPr txBox="true"/>
          <p:nvPr/>
        </p:nvSpPr>
        <p:spPr>
          <a:xfrm rot="0">
            <a:off x="1487517" y="1288038"/>
            <a:ext cx="6350712" cy="1251451"/>
          </a:xfrm>
          <a:prstGeom prst="rect">
            <a:avLst/>
          </a:prstGeom>
        </p:spPr>
        <p:txBody>
          <a:bodyPr anchor="t" rtlCol="false" tIns="0" lIns="0" bIns="0" rIns="0">
            <a:spAutoFit/>
          </a:bodyPr>
          <a:lstStyle/>
          <a:p>
            <a:pPr algn="l">
              <a:lnSpc>
                <a:spcPts val="5047"/>
              </a:lnSpc>
              <a:spcBef>
                <a:spcPct val="0"/>
              </a:spcBef>
            </a:pPr>
            <a:r>
              <a:rPr lang="en-US" b="true" sz="3605">
                <a:solidFill>
                  <a:srgbClr val="FDFDFD"/>
                </a:solidFill>
                <a:latin typeface="Montserrat Bold"/>
                <a:ea typeface="Montserrat Bold"/>
                <a:cs typeface="Montserrat Bold"/>
                <a:sym typeface="Montserrat Bold"/>
              </a:rPr>
              <a:t>LOGIN-REGISTER ACTIVITY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5486400" y="3077219"/>
          <a:ext cx="7315200" cy="5133975"/>
        </p:xfrm>
        <a:graphic>
          <a:graphicData uri="http://schemas.openxmlformats.org/drawingml/2006/table">
            <a:tbl>
              <a:tblPr/>
              <a:tblGrid>
                <a:gridCol w="3657600"/>
                <a:gridCol w="3657600"/>
              </a:tblGrid>
              <a:tr h="1026795">
                <a:tc gridSpan="2">
                  <a:txBody>
                    <a:bodyPr anchor="t" rtlCol="false"/>
                    <a:lstStyle/>
                    <a:p>
                      <a:pPr algn="ctr">
                        <a:lnSpc>
                          <a:spcPts val="3639"/>
                        </a:lnSpc>
                        <a:defRPr/>
                      </a:pPr>
                      <a:r>
                        <a:rPr lang="en-US" sz="2599">
                          <a:solidFill>
                            <a:srgbClr val="051D40"/>
                          </a:solidFill>
                          <a:latin typeface="Arimo"/>
                          <a:ea typeface="Arimo"/>
                          <a:cs typeface="Arimo"/>
                          <a:sym typeface="Arimo"/>
                        </a:rPr>
                        <a:t>Authentication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Authentication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/login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/api/login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0000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/register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0000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/api/register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sp>
        <p:nvSpPr>
          <p:cNvPr name="TextBox 10" id="10"/>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 Authentication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56767"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5486082" y="3067050"/>
          <a:ext cx="7315200" cy="2076450"/>
        </p:xfrm>
        <a:graphic>
          <a:graphicData uri="http://schemas.openxmlformats.org/drawingml/2006/table">
            <a:tbl>
              <a:tblPr/>
              <a:tblGrid>
                <a:gridCol w="3657600"/>
                <a:gridCol w="3657600"/>
              </a:tblGrid>
              <a:tr h="1038225">
                <a:tc gridSpan="2">
                  <a:txBody>
                    <a:bodyPr anchor="t" rtlCol="false"/>
                    <a:lstStyle/>
                    <a:p>
                      <a:pPr algn="ctr">
                        <a:lnSpc>
                          <a:spcPts val="3639"/>
                        </a:lnSpc>
                        <a:defRPr/>
                      </a:pPr>
                      <a:r>
                        <a:rPr lang="en-US" sz="2599">
                          <a:solidFill>
                            <a:srgbClr val="051D40"/>
                          </a:solidFill>
                          <a:latin typeface="Arimo"/>
                          <a:ea typeface="Arimo"/>
                          <a:cs typeface="Arimo"/>
                          <a:sym typeface="Arimo"/>
                        </a:rPr>
                        <a:t>Librarian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Librarian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822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/dashboard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sp>
        <p:nvSpPr>
          <p:cNvPr name="TextBox 10" id="10"/>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II. Librarian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1403824" y="2576512"/>
          <a:ext cx="7315200" cy="5133975"/>
        </p:xfrm>
        <a:graphic>
          <a:graphicData uri="http://schemas.openxmlformats.org/drawingml/2006/table">
            <a:tbl>
              <a:tblPr/>
              <a:tblGrid>
                <a:gridCol w="3657600"/>
                <a:gridCol w="3657600"/>
              </a:tblGrid>
              <a:tr h="1026795">
                <a:tc gridSpan="2">
                  <a:txBody>
                    <a:bodyPr anchor="t" rtlCol="false"/>
                    <a:lstStyle/>
                    <a:p>
                      <a:pPr algn="ctr">
                        <a:lnSpc>
                          <a:spcPts val="3639"/>
                        </a:lnSpc>
                        <a:defRPr/>
                      </a:pPr>
                      <a:r>
                        <a:rPr lang="en-US" sz="2599">
                          <a:solidFill>
                            <a:srgbClr val="051D40"/>
                          </a:solidFill>
                          <a:latin typeface="Arimo"/>
                          <a:ea typeface="Arimo"/>
                          <a:cs typeface="Arimo"/>
                          <a:sym typeface="Arimo"/>
                        </a:rPr>
                        <a:t>book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book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/admin/book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/admin/book/new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/admin/book/new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/admin/book/edit/{id}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graphicFrame>
        <p:nvGraphicFramePr>
          <p:cNvPr name="Table 10" id="10"/>
          <p:cNvGraphicFramePr>
            <a:graphicFrameLocks noGrp="true"/>
          </p:cNvGraphicFramePr>
          <p:nvPr/>
        </p:nvGraphicFramePr>
        <p:xfrm>
          <a:off x="9436037" y="2576512"/>
          <a:ext cx="7315200" cy="2076450"/>
        </p:xfrm>
        <a:graphic>
          <a:graphicData uri="http://schemas.openxmlformats.org/drawingml/2006/table">
            <a:tbl>
              <a:tblPr/>
              <a:tblGrid>
                <a:gridCol w="3657600"/>
                <a:gridCol w="3657600"/>
              </a:tblGrid>
              <a:tr h="103822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/admin/book/edit/{id}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822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/admin/book/edit/{id}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II. Librarian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1469976" y="3077219"/>
          <a:ext cx="7315200" cy="5133975"/>
        </p:xfrm>
        <a:graphic>
          <a:graphicData uri="http://schemas.openxmlformats.org/drawingml/2006/table">
            <a:tbl>
              <a:tblPr/>
              <a:tblGrid>
                <a:gridCol w="3657600"/>
                <a:gridCol w="3657600"/>
              </a:tblGrid>
              <a:tr h="1026795">
                <a:tc gridSpan="2">
                  <a:txBody>
                    <a:bodyPr anchor="t" rtlCol="false"/>
                    <a:lstStyle/>
                    <a:p>
                      <a:pPr algn="ctr">
                        <a:lnSpc>
                          <a:spcPts val="3639"/>
                        </a:lnSpc>
                        <a:defRPr/>
                      </a:pPr>
                      <a:r>
                        <a:rPr lang="en-US" sz="2599">
                          <a:solidFill>
                            <a:srgbClr val="051D40"/>
                          </a:solidFill>
                          <a:latin typeface="Arimo"/>
                          <a:ea typeface="Arimo"/>
                          <a:cs typeface="Arimo"/>
                          <a:sym typeface="Arimo"/>
                        </a:rPr>
                        <a:t>borrow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borrow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/admin/borrows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/admin/borrows/new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/admin/borrows/borrow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/admin/borrows/delete/{id}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graphicFrame>
        <p:nvGraphicFramePr>
          <p:cNvPr name="Table 10" id="10"/>
          <p:cNvGraphicFramePr>
            <a:graphicFrameLocks noGrp="true"/>
          </p:cNvGraphicFramePr>
          <p:nvPr/>
        </p:nvGraphicFramePr>
        <p:xfrm>
          <a:off x="9502189" y="3077219"/>
          <a:ext cx="7315200" cy="1057275"/>
        </p:xfrm>
        <a:graphic>
          <a:graphicData uri="http://schemas.openxmlformats.org/drawingml/2006/table">
            <a:tbl>
              <a:tblPr/>
              <a:tblGrid>
                <a:gridCol w="3657600"/>
                <a:gridCol w="3657600"/>
              </a:tblGrid>
              <a:tr h="105727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/admin/borrows/return/{id}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II. Librarian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1470294" y="3077219"/>
          <a:ext cx="7315200" cy="5133975"/>
        </p:xfrm>
        <a:graphic>
          <a:graphicData uri="http://schemas.openxmlformats.org/drawingml/2006/table">
            <a:tbl>
              <a:tblPr/>
              <a:tblGrid>
                <a:gridCol w="3657600"/>
                <a:gridCol w="3657600"/>
              </a:tblGrid>
              <a:tr h="1026795">
                <a:tc gridSpan="2">
                  <a:txBody>
                    <a:bodyPr anchor="t" rtlCol="false"/>
                    <a:lstStyle/>
                    <a:p>
                      <a:pPr algn="ctr">
                        <a:lnSpc>
                          <a:spcPts val="3639"/>
                        </a:lnSpc>
                        <a:defRPr/>
                      </a:pPr>
                      <a:r>
                        <a:rPr lang="en-US" sz="2599">
                          <a:solidFill>
                            <a:srgbClr val="051D40"/>
                          </a:solidFill>
                          <a:latin typeface="Arimo"/>
                          <a:ea typeface="Arimo"/>
                          <a:cs typeface="Arimo"/>
                          <a:sym typeface="Arimo"/>
                        </a:rPr>
                        <a:t>Users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Users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/admin/users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/admin/users/new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POST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/admin/users/save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/admin/users/edit/{id}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graphicFrame>
        <p:nvGraphicFramePr>
          <p:cNvPr name="Table 10" id="10"/>
          <p:cNvGraphicFramePr>
            <a:graphicFrameLocks noGrp="true"/>
          </p:cNvGraphicFramePr>
          <p:nvPr/>
        </p:nvGraphicFramePr>
        <p:xfrm>
          <a:off x="9502506" y="3077219"/>
          <a:ext cx="7315200" cy="1057275"/>
        </p:xfrm>
        <a:graphic>
          <a:graphicData uri="http://schemas.openxmlformats.org/drawingml/2006/table">
            <a:tbl>
              <a:tblPr/>
              <a:tblGrid>
                <a:gridCol w="3657600"/>
                <a:gridCol w="3657600"/>
              </a:tblGrid>
              <a:tr h="1057275">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/admin/users/delete/{id}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II. Librarian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506781" y="1392932"/>
            <a:ext cx="7274437"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Our Team</a:t>
            </a:r>
          </a:p>
        </p:txBody>
      </p:sp>
      <p:grpSp>
        <p:nvGrpSpPr>
          <p:cNvPr name="Group 3" id="3"/>
          <p:cNvGrpSpPr/>
          <p:nvPr/>
        </p:nvGrpSpPr>
        <p:grpSpPr>
          <a:xfrm rot="0">
            <a:off x="2296022" y="6782140"/>
            <a:ext cx="13695955" cy="946825"/>
            <a:chOff x="0" y="0"/>
            <a:chExt cx="18261274" cy="1262433"/>
          </a:xfrm>
        </p:grpSpPr>
        <p:grpSp>
          <p:nvGrpSpPr>
            <p:cNvPr name="Group 4" id="4"/>
            <p:cNvGrpSpPr/>
            <p:nvPr/>
          </p:nvGrpSpPr>
          <p:grpSpPr>
            <a:xfrm rot="0">
              <a:off x="0" y="0"/>
              <a:ext cx="4394761" cy="1262433"/>
              <a:chOff x="0" y="0"/>
              <a:chExt cx="922973" cy="265132"/>
            </a:xfrm>
          </p:grpSpPr>
          <p:sp>
            <p:nvSpPr>
              <p:cNvPr name="Freeform 5" id="5"/>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6" id="6"/>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4623083" y="0"/>
              <a:ext cx="4394761" cy="1262433"/>
              <a:chOff x="0" y="0"/>
              <a:chExt cx="922973" cy="265132"/>
            </a:xfrm>
          </p:grpSpPr>
          <p:sp>
            <p:nvSpPr>
              <p:cNvPr name="Freeform 8" id="8"/>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9" id="9"/>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9244798" y="0"/>
              <a:ext cx="4394761" cy="1262433"/>
              <a:chOff x="0" y="0"/>
              <a:chExt cx="922973" cy="265132"/>
            </a:xfrm>
          </p:grpSpPr>
          <p:sp>
            <p:nvSpPr>
              <p:cNvPr name="Freeform 11" id="11"/>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2" id="12"/>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3866513" y="0"/>
              <a:ext cx="4394761" cy="1262433"/>
              <a:chOff x="0" y="0"/>
              <a:chExt cx="922973" cy="265132"/>
            </a:xfrm>
          </p:grpSpPr>
          <p:sp>
            <p:nvSpPr>
              <p:cNvPr name="Freeform 14" id="14"/>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5" id="15"/>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436416" y="172429"/>
              <a:ext cx="3521929" cy="478563"/>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ROM Tola</a:t>
              </a:r>
            </a:p>
          </p:txBody>
        </p:sp>
        <p:sp>
          <p:nvSpPr>
            <p:cNvPr name="TextBox 17" id="17"/>
            <p:cNvSpPr txBox="true"/>
            <p:nvPr/>
          </p:nvSpPr>
          <p:spPr>
            <a:xfrm rot="0">
              <a:off x="436416" y="661183"/>
              <a:ext cx="3521929" cy="36214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name="TextBox 18" id="18"/>
            <p:cNvSpPr txBox="true"/>
            <p:nvPr/>
          </p:nvSpPr>
          <p:spPr>
            <a:xfrm rot="0">
              <a:off x="5059498" y="172429"/>
              <a:ext cx="3521929" cy="478563"/>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SOKHOM Panha</a:t>
              </a:r>
            </a:p>
          </p:txBody>
        </p:sp>
        <p:sp>
          <p:nvSpPr>
            <p:cNvPr name="TextBox 19" id="19"/>
            <p:cNvSpPr txBox="true"/>
            <p:nvPr/>
          </p:nvSpPr>
          <p:spPr>
            <a:xfrm rot="0">
              <a:off x="5059498" y="661183"/>
              <a:ext cx="3521929" cy="36214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Menber</a:t>
              </a:r>
            </a:p>
          </p:txBody>
        </p:sp>
        <p:sp>
          <p:nvSpPr>
            <p:cNvPr name="TextBox 20" id="20"/>
            <p:cNvSpPr txBox="true"/>
            <p:nvPr/>
          </p:nvSpPr>
          <p:spPr>
            <a:xfrm rot="0">
              <a:off x="9681213" y="172429"/>
              <a:ext cx="3521929" cy="478563"/>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PRAVE Vinuth</a:t>
              </a:r>
            </a:p>
          </p:txBody>
        </p:sp>
        <p:sp>
          <p:nvSpPr>
            <p:cNvPr name="TextBox 21" id="21"/>
            <p:cNvSpPr txBox="true"/>
            <p:nvPr/>
          </p:nvSpPr>
          <p:spPr>
            <a:xfrm rot="0">
              <a:off x="9681213" y="661183"/>
              <a:ext cx="3521929" cy="36214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Member</a:t>
              </a:r>
            </a:p>
          </p:txBody>
        </p:sp>
        <p:sp>
          <p:nvSpPr>
            <p:cNvPr name="TextBox 22" id="22"/>
            <p:cNvSpPr txBox="true"/>
            <p:nvPr/>
          </p:nvSpPr>
          <p:spPr>
            <a:xfrm rot="0">
              <a:off x="14302929" y="172429"/>
              <a:ext cx="3521929" cy="478563"/>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SRENG Panha</a:t>
              </a:r>
            </a:p>
          </p:txBody>
        </p:sp>
        <p:sp>
          <p:nvSpPr>
            <p:cNvPr name="TextBox 23" id="23"/>
            <p:cNvSpPr txBox="true"/>
            <p:nvPr/>
          </p:nvSpPr>
          <p:spPr>
            <a:xfrm rot="0">
              <a:off x="14302929" y="661183"/>
              <a:ext cx="3521929" cy="36214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Member</a:t>
              </a:r>
            </a:p>
          </p:txBody>
        </p:sp>
      </p:grpSp>
      <p:grpSp>
        <p:nvGrpSpPr>
          <p:cNvPr name="Group 24" id="24"/>
          <p:cNvGrpSpPr/>
          <p:nvPr/>
        </p:nvGrpSpPr>
        <p:grpSpPr>
          <a:xfrm rot="0">
            <a:off x="-1766494" y="9340175"/>
            <a:ext cx="21820987" cy="946825"/>
            <a:chOff x="0" y="0"/>
            <a:chExt cx="6110362" cy="265132"/>
          </a:xfrm>
        </p:grpSpPr>
        <p:sp>
          <p:nvSpPr>
            <p:cNvPr name="Freeform 25" id="25"/>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6" id="26"/>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1766494" y="-816076"/>
            <a:ext cx="21820987" cy="1762900"/>
            <a:chOff x="0" y="0"/>
            <a:chExt cx="6110362" cy="493651"/>
          </a:xfrm>
        </p:grpSpPr>
        <p:sp>
          <p:nvSpPr>
            <p:cNvPr name="Freeform 28" id="28"/>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29" id="29"/>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0" id="30"/>
          <p:cNvSpPr/>
          <p:nvPr/>
        </p:nvSpPr>
        <p:spPr>
          <a:xfrm flipH="false" flipV="false" rot="0">
            <a:off x="3116460" y="3621051"/>
            <a:ext cx="1094086" cy="3150511"/>
          </a:xfrm>
          <a:custGeom>
            <a:avLst/>
            <a:gdLst/>
            <a:ahLst/>
            <a:cxnLst/>
            <a:rect r="r" b="b" t="t" l="l"/>
            <a:pathLst>
              <a:path h="3150511" w="1094086">
                <a:moveTo>
                  <a:pt x="0" y="0"/>
                </a:moveTo>
                <a:lnTo>
                  <a:pt x="1094086" y="0"/>
                </a:lnTo>
                <a:lnTo>
                  <a:pt x="1094086" y="3150510"/>
                </a:lnTo>
                <a:lnTo>
                  <a:pt x="0" y="31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6748252" y="3621051"/>
            <a:ext cx="1495061" cy="3150511"/>
          </a:xfrm>
          <a:custGeom>
            <a:avLst/>
            <a:gdLst/>
            <a:ahLst/>
            <a:cxnLst/>
            <a:rect r="r" b="b" t="t" l="l"/>
            <a:pathLst>
              <a:path h="3150511" w="1495061">
                <a:moveTo>
                  <a:pt x="0" y="0"/>
                </a:moveTo>
                <a:lnTo>
                  <a:pt x="1495060" y="0"/>
                </a:lnTo>
                <a:lnTo>
                  <a:pt x="1495060" y="3150510"/>
                </a:lnTo>
                <a:lnTo>
                  <a:pt x="0" y="3150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true" flipV="false" rot="0">
            <a:off x="14137826" y="3621051"/>
            <a:ext cx="908095" cy="3161089"/>
          </a:xfrm>
          <a:custGeom>
            <a:avLst/>
            <a:gdLst/>
            <a:ahLst/>
            <a:cxnLst/>
            <a:rect r="r" b="b" t="t" l="l"/>
            <a:pathLst>
              <a:path h="3161089" w="908095">
                <a:moveTo>
                  <a:pt x="908095" y="0"/>
                </a:moveTo>
                <a:lnTo>
                  <a:pt x="0" y="0"/>
                </a:lnTo>
                <a:lnTo>
                  <a:pt x="0" y="3161089"/>
                </a:lnTo>
                <a:lnTo>
                  <a:pt x="908095" y="3161089"/>
                </a:lnTo>
                <a:lnTo>
                  <a:pt x="9080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true" flipV="false" rot="0">
            <a:off x="10257743" y="3631629"/>
            <a:ext cx="1105543" cy="3150511"/>
          </a:xfrm>
          <a:custGeom>
            <a:avLst/>
            <a:gdLst/>
            <a:ahLst/>
            <a:cxnLst/>
            <a:rect r="r" b="b" t="t" l="l"/>
            <a:pathLst>
              <a:path h="3150511" w="1105543">
                <a:moveTo>
                  <a:pt x="1105543" y="0"/>
                </a:moveTo>
                <a:lnTo>
                  <a:pt x="0" y="0"/>
                </a:lnTo>
                <a:lnTo>
                  <a:pt x="0" y="3150511"/>
                </a:lnTo>
                <a:lnTo>
                  <a:pt x="1105543" y="3150511"/>
                </a:lnTo>
                <a:lnTo>
                  <a:pt x="11055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6629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6" id="6"/>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7" id="7"/>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aphicFrame>
        <p:nvGraphicFramePr>
          <p:cNvPr name="Table 8" id="8"/>
          <p:cNvGraphicFramePr>
            <a:graphicFrameLocks noGrp="true"/>
          </p:cNvGraphicFramePr>
          <p:nvPr/>
        </p:nvGraphicFramePr>
        <p:xfrm>
          <a:off x="5486082" y="3086100"/>
          <a:ext cx="7315200" cy="4114800"/>
        </p:xfrm>
        <a:graphic>
          <a:graphicData uri="http://schemas.openxmlformats.org/drawingml/2006/table">
            <a:tbl>
              <a:tblPr/>
              <a:tblGrid>
                <a:gridCol w="3657600"/>
                <a:gridCol w="3657600"/>
              </a:tblGrid>
              <a:tr h="1028700">
                <a:tc gridSpan="2">
                  <a:txBody>
                    <a:bodyPr anchor="t" rtlCol="false"/>
                    <a:lstStyle/>
                    <a:p>
                      <a:pPr algn="ctr">
                        <a:lnSpc>
                          <a:spcPts val="3639"/>
                        </a:lnSpc>
                        <a:defRPr/>
                      </a:pPr>
                      <a:r>
                        <a:rPr lang="en-US" sz="2599">
                          <a:solidFill>
                            <a:srgbClr val="051D40"/>
                          </a:solidFill>
                          <a:latin typeface="Arimo"/>
                          <a:ea typeface="Arimo"/>
                          <a:cs typeface="Arimo"/>
                          <a:sym typeface="Arimo"/>
                        </a:rPr>
                        <a:t>Member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639"/>
                        </a:lnSpc>
                        <a:defRPr/>
                      </a:pPr>
                      <a:r>
                        <a:rPr lang="en-US" sz="2599">
                          <a:solidFill>
                            <a:srgbClr val="051D40"/>
                          </a:solidFill>
                          <a:latin typeface="Arimo"/>
                          <a:ea typeface="Arimo"/>
                          <a:cs typeface="Arimo"/>
                          <a:sym typeface="Arimo"/>
                        </a:rPr>
                        <a:t>Member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Arimo"/>
                          <a:ea typeface="Arimo"/>
                          <a:cs typeface="Arimo"/>
                          <a:sym typeface="Arimo"/>
                        </a:rPr>
                        <a:t>/member/home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/member/borrows/current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just">
                        <a:lnSpc>
                          <a:spcPts val="2520"/>
                        </a:lnSpc>
                        <a:defRPr/>
                      </a:pPr>
                      <a:r>
                        <a:rPr lang="en-US" sz="1800">
                          <a:solidFill>
                            <a:srgbClr val="051D40"/>
                          </a:solidFill>
                          <a:latin typeface="Canva Sans"/>
                          <a:ea typeface="Canva Sans"/>
                          <a:cs typeface="Canva Sans"/>
                          <a:sym typeface="Canva Sans"/>
                        </a:rPr>
                        <a:t>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520"/>
                        </a:lnSpc>
                        <a:defRPr/>
                      </a:pPr>
                      <a:r>
                        <a:rPr lang="en-US" sz="1800">
                          <a:solidFill>
                            <a:srgbClr val="000000"/>
                          </a:solidFill>
                          <a:latin typeface="Canva Sans"/>
                          <a:ea typeface="Canva Sans"/>
                          <a:cs typeface="Canva Sans"/>
                          <a:sym typeface="Canva Sans"/>
                        </a:rPr>
                        <a:t>/member/borrows/history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297323" y="745871"/>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API Endpoint Design</a:t>
            </a:r>
          </a:p>
        </p:txBody>
      </p:sp>
      <p:sp>
        <p:nvSpPr>
          <p:cNvPr name="TextBox 10" id="10"/>
          <p:cNvSpPr txBox="true"/>
          <p:nvPr/>
        </p:nvSpPr>
        <p:spPr>
          <a:xfrm rot="0">
            <a:off x="3515190" y="1767450"/>
            <a:ext cx="3942421" cy="5378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051D40"/>
                </a:solidFill>
                <a:latin typeface="Montserrat Bold"/>
                <a:ea typeface="Montserrat Bold"/>
                <a:cs typeface="Montserrat Bold"/>
                <a:sym typeface="Montserrat Bold"/>
              </a:rPr>
              <a:t>III. Member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8841" y="2045887"/>
            <a:ext cx="6960928" cy="6195226"/>
          </a:xfrm>
          <a:custGeom>
            <a:avLst/>
            <a:gdLst/>
            <a:ahLst/>
            <a:cxnLst/>
            <a:rect r="r" b="b" t="t" l="l"/>
            <a:pathLst>
              <a:path h="6195226" w="6960928">
                <a:moveTo>
                  <a:pt x="0" y="0"/>
                </a:moveTo>
                <a:lnTo>
                  <a:pt x="6960928" y="0"/>
                </a:lnTo>
                <a:lnTo>
                  <a:pt x="6960928" y="6195226"/>
                </a:lnTo>
                <a:lnTo>
                  <a:pt x="0" y="6195226"/>
                </a:lnTo>
                <a:lnTo>
                  <a:pt x="0" y="0"/>
                </a:lnTo>
                <a:close/>
              </a:path>
            </a:pathLst>
          </a:custGeom>
          <a:blipFill>
            <a:blip r:embed="rId2"/>
            <a:stretch>
              <a:fillRect l="0" t="0" r="0" b="0"/>
            </a:stretch>
          </a:blipFill>
        </p:spPr>
      </p:sp>
      <p:sp>
        <p:nvSpPr>
          <p:cNvPr name="Freeform 6" id="6"/>
          <p:cNvSpPr/>
          <p:nvPr/>
        </p:nvSpPr>
        <p:spPr>
          <a:xfrm flipH="false" flipV="false" rot="0">
            <a:off x="2581522" y="5307302"/>
            <a:ext cx="4315565" cy="504184"/>
          </a:xfrm>
          <a:custGeom>
            <a:avLst/>
            <a:gdLst/>
            <a:ahLst/>
            <a:cxnLst/>
            <a:rect r="r" b="b" t="t" l="l"/>
            <a:pathLst>
              <a:path h="504184" w="4315565">
                <a:moveTo>
                  <a:pt x="0" y="0"/>
                </a:moveTo>
                <a:lnTo>
                  <a:pt x="4315566" y="0"/>
                </a:lnTo>
                <a:lnTo>
                  <a:pt x="4315566" y="504184"/>
                </a:lnTo>
                <a:lnTo>
                  <a:pt x="0" y="504184"/>
                </a:lnTo>
                <a:lnTo>
                  <a:pt x="0" y="0"/>
                </a:lnTo>
                <a:close/>
              </a:path>
            </a:pathLst>
          </a:custGeom>
          <a:blipFill>
            <a:blip r:embed="rId3"/>
            <a:stretch>
              <a:fillRect l="0" t="-103356" r="0" b="-147582"/>
            </a:stretch>
          </a:blipFill>
          <a:ln w="9525" cap="sq">
            <a:solidFill>
              <a:srgbClr val="FF3131"/>
            </a:solidFill>
            <a:prstDash val="solid"/>
            <a:miter/>
          </a:ln>
        </p:spPr>
      </p:sp>
      <p:sp>
        <p:nvSpPr>
          <p:cNvPr name="Freeform 7" id="7"/>
          <p:cNvSpPr/>
          <p:nvPr/>
        </p:nvSpPr>
        <p:spPr>
          <a:xfrm flipH="false" flipV="false" rot="0">
            <a:off x="2581522" y="5811486"/>
            <a:ext cx="4315565" cy="1092468"/>
          </a:xfrm>
          <a:custGeom>
            <a:avLst/>
            <a:gdLst/>
            <a:ahLst/>
            <a:cxnLst/>
            <a:rect r="r" b="b" t="t" l="l"/>
            <a:pathLst>
              <a:path h="1092468" w="4315565">
                <a:moveTo>
                  <a:pt x="0" y="0"/>
                </a:moveTo>
                <a:lnTo>
                  <a:pt x="4315566" y="0"/>
                </a:lnTo>
                <a:lnTo>
                  <a:pt x="4315566" y="1092468"/>
                </a:lnTo>
                <a:lnTo>
                  <a:pt x="0" y="1092468"/>
                </a:lnTo>
                <a:lnTo>
                  <a:pt x="0" y="0"/>
                </a:lnTo>
                <a:close/>
              </a:path>
            </a:pathLst>
          </a:custGeom>
          <a:blipFill>
            <a:blip r:embed="rId3"/>
            <a:stretch>
              <a:fillRect l="0" t="-47700" r="0" b="-14261"/>
            </a:stretch>
          </a:blipFill>
          <a:ln w="9525" cap="sq">
            <a:solidFill>
              <a:srgbClr val="FF3131"/>
            </a:solidFill>
            <a:prstDash val="solid"/>
            <a:miter/>
          </a:ln>
        </p:spPr>
      </p:sp>
      <p:sp>
        <p:nvSpPr>
          <p:cNvPr name="AutoShape 8" id="8"/>
          <p:cNvSpPr/>
          <p:nvPr/>
        </p:nvSpPr>
        <p:spPr>
          <a:xfrm flipH="true">
            <a:off x="6897088" y="3841760"/>
            <a:ext cx="2246595" cy="1717634"/>
          </a:xfrm>
          <a:prstGeom prst="line">
            <a:avLst/>
          </a:prstGeom>
          <a:ln cap="flat" w="38100">
            <a:solidFill>
              <a:srgbClr val="FF3131"/>
            </a:solidFill>
            <a:prstDash val="solid"/>
            <a:headEnd type="none" len="sm" w="sm"/>
            <a:tailEnd type="arrow" len="sm" w="med"/>
          </a:ln>
        </p:spPr>
      </p:sp>
      <p:sp>
        <p:nvSpPr>
          <p:cNvPr name="TextBox 9" id="9"/>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TextBox 10" id="10"/>
          <p:cNvSpPr txBox="true"/>
          <p:nvPr/>
        </p:nvSpPr>
        <p:spPr>
          <a:xfrm rot="0">
            <a:off x="9143682" y="3494415"/>
            <a:ext cx="5486865" cy="656590"/>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ROLE LIBRARIAN can access to page admin all</a:t>
            </a:r>
          </a:p>
        </p:txBody>
      </p:sp>
      <p:sp>
        <p:nvSpPr>
          <p:cNvPr name="AutoShape 11" id="11"/>
          <p:cNvSpPr/>
          <p:nvPr/>
        </p:nvSpPr>
        <p:spPr>
          <a:xfrm flipH="true">
            <a:off x="6885835" y="5811486"/>
            <a:ext cx="2498716" cy="606725"/>
          </a:xfrm>
          <a:prstGeom prst="line">
            <a:avLst/>
          </a:prstGeom>
          <a:ln cap="flat" w="38100">
            <a:solidFill>
              <a:srgbClr val="FF3131"/>
            </a:solidFill>
            <a:prstDash val="solid"/>
            <a:headEnd type="none" len="sm" w="sm"/>
            <a:tailEnd type="arrow" len="sm" w="med"/>
          </a:ln>
        </p:spPr>
      </p:sp>
      <p:sp>
        <p:nvSpPr>
          <p:cNvPr name="TextBox 12" id="12"/>
          <p:cNvSpPr txBox="true"/>
          <p:nvPr/>
        </p:nvSpPr>
        <p:spPr>
          <a:xfrm rot="0">
            <a:off x="9384551" y="5464141"/>
            <a:ext cx="5486865" cy="656590"/>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ROLE MEMBER can access to page member all, book,borrow,return,myloans and profile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0"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8841" y="1718885"/>
            <a:ext cx="6617217" cy="3664284"/>
          </a:xfrm>
          <a:custGeom>
            <a:avLst/>
            <a:gdLst/>
            <a:ahLst/>
            <a:cxnLst/>
            <a:rect r="r" b="b" t="t" l="l"/>
            <a:pathLst>
              <a:path h="3664284" w="6617217">
                <a:moveTo>
                  <a:pt x="0" y="0"/>
                </a:moveTo>
                <a:lnTo>
                  <a:pt x="6617217" y="0"/>
                </a:lnTo>
                <a:lnTo>
                  <a:pt x="6617217" y="3664284"/>
                </a:lnTo>
                <a:lnTo>
                  <a:pt x="0" y="3664284"/>
                </a:lnTo>
                <a:lnTo>
                  <a:pt x="0" y="0"/>
                </a:lnTo>
                <a:close/>
              </a:path>
            </a:pathLst>
          </a:custGeom>
          <a:blipFill>
            <a:blip r:embed="rId2"/>
            <a:stretch>
              <a:fillRect l="0" t="0" r="0" b="0"/>
            </a:stretch>
          </a:blipFill>
        </p:spPr>
      </p:sp>
      <p:sp>
        <p:nvSpPr>
          <p:cNvPr name="AutoShape 6" id="6"/>
          <p:cNvSpPr/>
          <p:nvPr/>
        </p:nvSpPr>
        <p:spPr>
          <a:xfrm flipH="true">
            <a:off x="7229609" y="1228393"/>
            <a:ext cx="2188914" cy="2304123"/>
          </a:xfrm>
          <a:prstGeom prst="line">
            <a:avLst/>
          </a:prstGeom>
          <a:ln cap="flat" w="38100">
            <a:solidFill>
              <a:srgbClr val="FF3131"/>
            </a:solidFill>
            <a:prstDash val="solid"/>
            <a:headEnd type="none" len="sm" w="sm"/>
            <a:tailEnd type="arrow" len="sm" w="med"/>
          </a:ln>
        </p:spPr>
      </p:sp>
      <p:sp>
        <p:nvSpPr>
          <p:cNvPr name="Freeform 7" id="7"/>
          <p:cNvSpPr/>
          <p:nvPr/>
        </p:nvSpPr>
        <p:spPr>
          <a:xfrm flipH="false" flipV="false" rot="0">
            <a:off x="9585557" y="2486905"/>
            <a:ext cx="7308334" cy="6111594"/>
          </a:xfrm>
          <a:custGeom>
            <a:avLst/>
            <a:gdLst/>
            <a:ahLst/>
            <a:cxnLst/>
            <a:rect r="r" b="b" t="t" l="l"/>
            <a:pathLst>
              <a:path h="6111594" w="7308334">
                <a:moveTo>
                  <a:pt x="0" y="0"/>
                </a:moveTo>
                <a:lnTo>
                  <a:pt x="7308334" y="0"/>
                </a:lnTo>
                <a:lnTo>
                  <a:pt x="7308334" y="6111594"/>
                </a:lnTo>
                <a:lnTo>
                  <a:pt x="0" y="6111594"/>
                </a:lnTo>
                <a:lnTo>
                  <a:pt x="0" y="0"/>
                </a:lnTo>
                <a:close/>
              </a:path>
            </a:pathLst>
          </a:custGeom>
          <a:blipFill>
            <a:blip r:embed="rId3"/>
            <a:stretch>
              <a:fillRect l="0" t="0" r="0" b="0"/>
            </a:stretch>
          </a:blipFill>
        </p:spPr>
      </p:sp>
      <p:sp>
        <p:nvSpPr>
          <p:cNvPr name="TextBox 8" id="8"/>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TextBox 9" id="9"/>
          <p:cNvSpPr txBox="true"/>
          <p:nvPr/>
        </p:nvSpPr>
        <p:spPr>
          <a:xfrm rot="0">
            <a:off x="8618201" y="778337"/>
            <a:ext cx="5486865" cy="656590"/>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Uses BCrypt to hash passwords with strength 12</a:t>
            </a:r>
          </a:p>
        </p:txBody>
      </p:sp>
      <p:sp>
        <p:nvSpPr>
          <p:cNvPr name="Freeform 10" id="10"/>
          <p:cNvSpPr/>
          <p:nvPr/>
        </p:nvSpPr>
        <p:spPr>
          <a:xfrm flipH="false" flipV="false" rot="0">
            <a:off x="10005387" y="5657335"/>
            <a:ext cx="4369840" cy="808278"/>
          </a:xfrm>
          <a:custGeom>
            <a:avLst/>
            <a:gdLst/>
            <a:ahLst/>
            <a:cxnLst/>
            <a:rect r="r" b="b" t="t" l="l"/>
            <a:pathLst>
              <a:path h="808278" w="4369840">
                <a:moveTo>
                  <a:pt x="0" y="0"/>
                </a:moveTo>
                <a:lnTo>
                  <a:pt x="4369840" y="0"/>
                </a:lnTo>
                <a:lnTo>
                  <a:pt x="4369840" y="808279"/>
                </a:lnTo>
                <a:lnTo>
                  <a:pt x="0" y="808279"/>
                </a:lnTo>
                <a:lnTo>
                  <a:pt x="0" y="0"/>
                </a:lnTo>
                <a:close/>
              </a:path>
            </a:pathLst>
          </a:custGeom>
          <a:blipFill>
            <a:blip r:embed="rId4"/>
            <a:stretch>
              <a:fillRect l="0" t="-61553" r="0" b="-60107"/>
            </a:stretch>
          </a:blipFill>
          <a:ln w="9525" cap="sq">
            <a:solidFill>
              <a:srgbClr val="FF3131"/>
            </a:solidFill>
            <a:prstDash val="solid"/>
            <a:miter/>
          </a:ln>
        </p:spPr>
      </p:sp>
      <p:sp>
        <p:nvSpPr>
          <p:cNvPr name="AutoShape 11" id="11"/>
          <p:cNvSpPr/>
          <p:nvPr/>
        </p:nvSpPr>
        <p:spPr>
          <a:xfrm>
            <a:off x="8273320" y="5657335"/>
            <a:ext cx="1732068" cy="404139"/>
          </a:xfrm>
          <a:prstGeom prst="line">
            <a:avLst/>
          </a:prstGeom>
          <a:ln cap="flat" w="38100">
            <a:solidFill>
              <a:srgbClr val="FF3131"/>
            </a:solidFill>
            <a:prstDash val="solid"/>
            <a:headEnd type="none" len="sm" w="sm"/>
            <a:tailEnd type="arrow" len="sm" w="med"/>
          </a:ln>
        </p:spPr>
      </p:sp>
      <p:sp>
        <p:nvSpPr>
          <p:cNvPr name="TextBox 12" id="12"/>
          <p:cNvSpPr txBox="true"/>
          <p:nvPr/>
        </p:nvSpPr>
        <p:spPr>
          <a:xfrm rot="0">
            <a:off x="4273266" y="5504602"/>
            <a:ext cx="4000054"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Generate Token using username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1237894"/>
            <a:ext cx="8002093" cy="7811212"/>
          </a:xfrm>
          <a:custGeom>
            <a:avLst/>
            <a:gdLst/>
            <a:ahLst/>
            <a:cxnLst/>
            <a:rect r="r" b="b" t="t" l="l"/>
            <a:pathLst>
              <a:path h="7811212" w="8002093">
                <a:moveTo>
                  <a:pt x="0" y="0"/>
                </a:moveTo>
                <a:lnTo>
                  <a:pt x="8002093" y="0"/>
                </a:lnTo>
                <a:lnTo>
                  <a:pt x="8002093" y="7811212"/>
                </a:lnTo>
                <a:lnTo>
                  <a:pt x="0" y="7811212"/>
                </a:lnTo>
                <a:lnTo>
                  <a:pt x="0" y="0"/>
                </a:lnTo>
                <a:close/>
              </a:path>
            </a:pathLst>
          </a:custGeom>
          <a:blipFill>
            <a:blip r:embed="rId2"/>
            <a:stretch>
              <a:fillRect l="-4847" t="-4493" r="-5309" b="-5675"/>
            </a:stretch>
          </a:blipFill>
        </p:spPr>
      </p:sp>
      <p:sp>
        <p:nvSpPr>
          <p:cNvPr name="Freeform 6" id="6"/>
          <p:cNvSpPr/>
          <p:nvPr/>
        </p:nvSpPr>
        <p:spPr>
          <a:xfrm flipH="false" flipV="false" rot="0">
            <a:off x="9867450" y="6906112"/>
            <a:ext cx="3851383" cy="449954"/>
          </a:xfrm>
          <a:custGeom>
            <a:avLst/>
            <a:gdLst/>
            <a:ahLst/>
            <a:cxnLst/>
            <a:rect r="r" b="b" t="t" l="l"/>
            <a:pathLst>
              <a:path h="449954" w="3851383">
                <a:moveTo>
                  <a:pt x="0" y="0"/>
                </a:moveTo>
                <a:lnTo>
                  <a:pt x="3851383" y="0"/>
                </a:lnTo>
                <a:lnTo>
                  <a:pt x="3851383" y="449954"/>
                </a:lnTo>
                <a:lnTo>
                  <a:pt x="0" y="449954"/>
                </a:lnTo>
                <a:lnTo>
                  <a:pt x="0" y="0"/>
                </a:lnTo>
                <a:close/>
              </a:path>
            </a:pathLst>
          </a:custGeom>
          <a:blipFill>
            <a:blip r:embed="rId3"/>
            <a:stretch>
              <a:fillRect l="0" t="-103356" r="0" b="-147582"/>
            </a:stretch>
          </a:blipFill>
          <a:ln w="9525" cap="sq">
            <a:solidFill>
              <a:srgbClr val="FF3131"/>
            </a:solidFill>
            <a:prstDash val="solid"/>
            <a:miter/>
          </a:ln>
        </p:spPr>
      </p:sp>
      <p:sp>
        <p:nvSpPr>
          <p:cNvPr name="Freeform 7" id="7"/>
          <p:cNvSpPr/>
          <p:nvPr/>
        </p:nvSpPr>
        <p:spPr>
          <a:xfrm flipH="false" flipV="false" rot="0">
            <a:off x="9867450" y="7356066"/>
            <a:ext cx="3851383" cy="360267"/>
          </a:xfrm>
          <a:custGeom>
            <a:avLst/>
            <a:gdLst/>
            <a:ahLst/>
            <a:cxnLst/>
            <a:rect r="r" b="b" t="t" l="l"/>
            <a:pathLst>
              <a:path h="360267" w="3851383">
                <a:moveTo>
                  <a:pt x="0" y="0"/>
                </a:moveTo>
                <a:lnTo>
                  <a:pt x="3851383" y="0"/>
                </a:lnTo>
                <a:lnTo>
                  <a:pt x="3851383" y="360268"/>
                </a:lnTo>
                <a:lnTo>
                  <a:pt x="0" y="360268"/>
                </a:lnTo>
                <a:lnTo>
                  <a:pt x="0" y="0"/>
                </a:lnTo>
                <a:close/>
              </a:path>
            </a:pathLst>
          </a:custGeom>
          <a:blipFill>
            <a:blip r:embed="rId3"/>
            <a:stretch>
              <a:fillRect l="0" t="-129086" r="0" b="-209217"/>
            </a:stretch>
          </a:blipFill>
          <a:ln w="9525" cap="sq">
            <a:solidFill>
              <a:srgbClr val="FF3131"/>
            </a:solidFill>
            <a:prstDash val="solid"/>
            <a:miter/>
          </a:ln>
        </p:spPr>
      </p:sp>
      <p:sp>
        <p:nvSpPr>
          <p:cNvPr name="Freeform 8" id="8"/>
          <p:cNvSpPr/>
          <p:nvPr/>
        </p:nvSpPr>
        <p:spPr>
          <a:xfrm flipH="false" flipV="false" rot="0">
            <a:off x="9867450" y="7716334"/>
            <a:ext cx="3930209" cy="505621"/>
          </a:xfrm>
          <a:custGeom>
            <a:avLst/>
            <a:gdLst/>
            <a:ahLst/>
            <a:cxnLst/>
            <a:rect r="r" b="b" t="t" l="l"/>
            <a:pathLst>
              <a:path h="505621" w="3930209">
                <a:moveTo>
                  <a:pt x="0" y="0"/>
                </a:moveTo>
                <a:lnTo>
                  <a:pt x="3930209" y="0"/>
                </a:lnTo>
                <a:lnTo>
                  <a:pt x="3930209" y="505621"/>
                </a:lnTo>
                <a:lnTo>
                  <a:pt x="0" y="505621"/>
                </a:lnTo>
                <a:lnTo>
                  <a:pt x="0" y="0"/>
                </a:lnTo>
                <a:close/>
              </a:path>
            </a:pathLst>
          </a:custGeom>
          <a:blipFill>
            <a:blip r:embed="rId3"/>
            <a:stretch>
              <a:fillRect l="0" t="-93859" r="0" b="-124834"/>
            </a:stretch>
          </a:blipFill>
          <a:ln w="9525" cap="sq">
            <a:solidFill>
              <a:srgbClr val="FF3131"/>
            </a:solidFill>
            <a:prstDash val="solid"/>
            <a:miter/>
          </a:ln>
        </p:spPr>
      </p:sp>
      <p:sp>
        <p:nvSpPr>
          <p:cNvPr name="TextBox 9" id="9"/>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TextBox 10" id="10"/>
          <p:cNvSpPr txBox="true"/>
          <p:nvPr/>
        </p:nvSpPr>
        <p:spPr>
          <a:xfrm rot="0">
            <a:off x="1795688" y="1942122"/>
            <a:ext cx="4180582" cy="1099185"/>
          </a:xfrm>
          <a:prstGeom prst="rect">
            <a:avLst/>
          </a:prstGeom>
        </p:spPr>
        <p:txBody>
          <a:bodyPr anchor="t" rtlCol="false" tIns="0" lIns="0" bIns="0" rIns="0">
            <a:spAutoFit/>
          </a:bodyPr>
          <a:lstStyle/>
          <a:p>
            <a:pPr algn="ctr">
              <a:lnSpc>
                <a:spcPts val="2939"/>
              </a:lnSpc>
            </a:pPr>
            <a:r>
              <a:rPr lang="en-US" sz="2099">
                <a:solidFill>
                  <a:srgbClr val="051D40"/>
                </a:solidFill>
                <a:latin typeface="Montserrat"/>
                <a:ea typeface="Montserrat"/>
                <a:cs typeface="Montserrat"/>
                <a:sym typeface="Montserrat"/>
              </a:rPr>
              <a:t>This  page to  control the ROLE:</a:t>
            </a:r>
          </a:p>
          <a:p>
            <a:pPr algn="ctr" marL="453388" indent="-226694" lvl="1">
              <a:lnSpc>
                <a:spcPts val="2939"/>
              </a:lnSpc>
              <a:buFont typeface="Arial"/>
              <a:buChar char="•"/>
            </a:pPr>
            <a:r>
              <a:rPr lang="en-US" sz="2099">
                <a:solidFill>
                  <a:srgbClr val="051D40"/>
                </a:solidFill>
                <a:latin typeface="Montserrat"/>
                <a:ea typeface="Montserrat"/>
                <a:cs typeface="Montserrat"/>
                <a:sym typeface="Montserrat"/>
              </a:rPr>
              <a:t>LIBRARIAN</a:t>
            </a:r>
          </a:p>
          <a:p>
            <a:pPr algn="ctr" marL="453388" indent="-226694" lvl="1">
              <a:lnSpc>
                <a:spcPts val="2939"/>
              </a:lnSpc>
              <a:buFont typeface="Arial"/>
              <a:buChar char="•"/>
            </a:pPr>
            <a:r>
              <a:rPr lang="en-US" sz="2099">
                <a:solidFill>
                  <a:srgbClr val="051D40"/>
                </a:solidFill>
                <a:latin typeface="Montserrat"/>
                <a:ea typeface="Montserrat"/>
                <a:cs typeface="Montserrat"/>
                <a:sym typeface="Montserrat"/>
              </a:rPr>
              <a:t>MEMBER </a:t>
            </a:r>
          </a:p>
        </p:txBody>
      </p:sp>
      <p:sp>
        <p:nvSpPr>
          <p:cNvPr name="TextBox 11" id="11"/>
          <p:cNvSpPr txBox="true"/>
          <p:nvPr/>
        </p:nvSpPr>
        <p:spPr>
          <a:xfrm rot="0">
            <a:off x="3275152" y="6725454"/>
            <a:ext cx="4590752"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It role librarian we go page dashboard</a:t>
            </a:r>
          </a:p>
        </p:txBody>
      </p:sp>
      <p:sp>
        <p:nvSpPr>
          <p:cNvPr name="TextBox 12" id="12"/>
          <p:cNvSpPr txBox="true"/>
          <p:nvPr/>
        </p:nvSpPr>
        <p:spPr>
          <a:xfrm rot="0">
            <a:off x="2874209" y="7317966"/>
            <a:ext cx="5392638"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It role members we go page /member/home</a:t>
            </a:r>
          </a:p>
        </p:txBody>
      </p:sp>
      <p:sp>
        <p:nvSpPr>
          <p:cNvPr name="AutoShape 13" id="13"/>
          <p:cNvSpPr/>
          <p:nvPr/>
        </p:nvSpPr>
        <p:spPr>
          <a:xfrm>
            <a:off x="7902484" y="6875018"/>
            <a:ext cx="1964966" cy="256071"/>
          </a:xfrm>
          <a:prstGeom prst="line">
            <a:avLst/>
          </a:prstGeom>
          <a:ln cap="flat" w="38100">
            <a:solidFill>
              <a:srgbClr val="FF3131"/>
            </a:solidFill>
            <a:prstDash val="solid"/>
            <a:headEnd type="none" len="sm" w="sm"/>
            <a:tailEnd type="arrow" len="sm" w="med"/>
          </a:ln>
        </p:spPr>
      </p:sp>
      <p:sp>
        <p:nvSpPr>
          <p:cNvPr name="AutoShape 14" id="14"/>
          <p:cNvSpPr/>
          <p:nvPr/>
        </p:nvSpPr>
        <p:spPr>
          <a:xfrm>
            <a:off x="8266847" y="7498624"/>
            <a:ext cx="1600603" cy="37576"/>
          </a:xfrm>
          <a:prstGeom prst="line">
            <a:avLst/>
          </a:prstGeom>
          <a:ln cap="flat" w="38100">
            <a:solidFill>
              <a:srgbClr val="FF3131"/>
            </a:solidFill>
            <a:prstDash val="solid"/>
            <a:headEnd type="none" len="sm" w="sm"/>
            <a:tailEnd type="arrow" len="sm" w="med"/>
          </a:ln>
        </p:spPr>
      </p:sp>
      <p:sp>
        <p:nvSpPr>
          <p:cNvPr name="TextBox 15" id="15"/>
          <p:cNvSpPr txBox="true"/>
          <p:nvPr/>
        </p:nvSpPr>
        <p:spPr>
          <a:xfrm rot="0">
            <a:off x="4170130" y="7931044"/>
            <a:ext cx="2800796"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It not two page is error </a:t>
            </a:r>
          </a:p>
        </p:txBody>
      </p:sp>
      <p:sp>
        <p:nvSpPr>
          <p:cNvPr name="AutoShape 16" id="16"/>
          <p:cNvSpPr/>
          <p:nvPr/>
        </p:nvSpPr>
        <p:spPr>
          <a:xfrm flipV="true">
            <a:off x="7022123" y="8025765"/>
            <a:ext cx="2844880" cy="124721"/>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736612"/>
            <a:ext cx="8720322" cy="6267731"/>
          </a:xfrm>
          <a:custGeom>
            <a:avLst/>
            <a:gdLst/>
            <a:ahLst/>
            <a:cxnLst/>
            <a:rect r="r" b="b" t="t" l="l"/>
            <a:pathLst>
              <a:path h="6267731" w="8720322">
                <a:moveTo>
                  <a:pt x="0" y="0"/>
                </a:moveTo>
                <a:lnTo>
                  <a:pt x="8720322" y="0"/>
                </a:lnTo>
                <a:lnTo>
                  <a:pt x="8720322" y="6267732"/>
                </a:lnTo>
                <a:lnTo>
                  <a:pt x="0" y="6267732"/>
                </a:lnTo>
                <a:lnTo>
                  <a:pt x="0" y="0"/>
                </a:lnTo>
                <a:close/>
              </a:path>
            </a:pathLst>
          </a:custGeom>
          <a:blipFill>
            <a:blip r:embed="rId2"/>
            <a:stretch>
              <a:fillRect l="0" t="0" r="0" b="0"/>
            </a:stretch>
          </a:blipFill>
        </p:spPr>
      </p:sp>
      <p:sp>
        <p:nvSpPr>
          <p:cNvPr name="TextBox 6" id="6"/>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Freeform 7" id="7"/>
          <p:cNvSpPr/>
          <p:nvPr/>
        </p:nvSpPr>
        <p:spPr>
          <a:xfrm flipH="false" flipV="false" rot="0">
            <a:off x="1537478" y="2628292"/>
            <a:ext cx="4544339" cy="887780"/>
          </a:xfrm>
          <a:custGeom>
            <a:avLst/>
            <a:gdLst/>
            <a:ahLst/>
            <a:cxnLst/>
            <a:rect r="r" b="b" t="t" l="l"/>
            <a:pathLst>
              <a:path h="887780" w="4544339">
                <a:moveTo>
                  <a:pt x="0" y="0"/>
                </a:moveTo>
                <a:lnTo>
                  <a:pt x="4544339" y="0"/>
                </a:lnTo>
                <a:lnTo>
                  <a:pt x="4544339" y="887779"/>
                </a:lnTo>
                <a:lnTo>
                  <a:pt x="0" y="887779"/>
                </a:lnTo>
                <a:lnTo>
                  <a:pt x="0" y="0"/>
                </a:lnTo>
                <a:close/>
              </a:path>
            </a:pathLst>
          </a:custGeom>
          <a:blipFill>
            <a:blip r:embed="rId3"/>
            <a:stretch>
              <a:fillRect l="0" t="-65411" r="-5827" b="-56688"/>
            </a:stretch>
          </a:blipFill>
          <a:ln w="9525" cap="sq">
            <a:solidFill>
              <a:srgbClr val="FF3131"/>
            </a:solidFill>
            <a:prstDash val="solid"/>
            <a:miter/>
          </a:ln>
        </p:spPr>
      </p:sp>
      <p:sp>
        <p:nvSpPr>
          <p:cNvPr name="Freeform 8" id="8"/>
          <p:cNvSpPr/>
          <p:nvPr/>
        </p:nvSpPr>
        <p:spPr>
          <a:xfrm flipH="false" flipV="false" rot="0">
            <a:off x="1537478" y="3516071"/>
            <a:ext cx="4544339" cy="1152597"/>
          </a:xfrm>
          <a:custGeom>
            <a:avLst/>
            <a:gdLst/>
            <a:ahLst/>
            <a:cxnLst/>
            <a:rect r="r" b="b" t="t" l="l"/>
            <a:pathLst>
              <a:path h="1152597" w="4544339">
                <a:moveTo>
                  <a:pt x="0" y="0"/>
                </a:moveTo>
                <a:lnTo>
                  <a:pt x="4544339" y="0"/>
                </a:lnTo>
                <a:lnTo>
                  <a:pt x="4544339" y="1152597"/>
                </a:lnTo>
                <a:lnTo>
                  <a:pt x="0" y="1152597"/>
                </a:lnTo>
                <a:lnTo>
                  <a:pt x="0" y="0"/>
                </a:lnTo>
                <a:close/>
              </a:path>
            </a:pathLst>
          </a:custGeom>
          <a:blipFill>
            <a:blip r:embed="rId3"/>
            <a:stretch>
              <a:fillRect l="0" t="-50382" r="-5827" b="-20687"/>
            </a:stretch>
          </a:blipFill>
          <a:ln w="9525" cap="sq">
            <a:solidFill>
              <a:srgbClr val="FF3131"/>
            </a:solidFill>
            <a:prstDash val="solid"/>
            <a:miter/>
          </a:ln>
        </p:spPr>
      </p:sp>
      <p:sp>
        <p:nvSpPr>
          <p:cNvPr name="Freeform 9" id="9"/>
          <p:cNvSpPr/>
          <p:nvPr/>
        </p:nvSpPr>
        <p:spPr>
          <a:xfrm flipH="false" flipV="false" rot="0">
            <a:off x="1537478" y="4668668"/>
            <a:ext cx="7044407" cy="2742339"/>
          </a:xfrm>
          <a:custGeom>
            <a:avLst/>
            <a:gdLst/>
            <a:ahLst/>
            <a:cxnLst/>
            <a:rect r="r" b="b" t="t" l="l"/>
            <a:pathLst>
              <a:path h="2742339" w="7044407">
                <a:moveTo>
                  <a:pt x="0" y="0"/>
                </a:moveTo>
                <a:lnTo>
                  <a:pt x="7044408" y="0"/>
                </a:lnTo>
                <a:lnTo>
                  <a:pt x="7044408" y="2742339"/>
                </a:lnTo>
                <a:lnTo>
                  <a:pt x="0" y="2742339"/>
                </a:lnTo>
                <a:lnTo>
                  <a:pt x="0" y="0"/>
                </a:lnTo>
                <a:close/>
              </a:path>
            </a:pathLst>
          </a:custGeom>
          <a:blipFill>
            <a:blip r:embed="rId3"/>
            <a:stretch>
              <a:fillRect l="-17058" t="-41746" r="-17529" b="0"/>
            </a:stretch>
          </a:blipFill>
          <a:ln w="9525" cap="sq">
            <a:solidFill>
              <a:srgbClr val="FF3131"/>
            </a:solidFill>
            <a:prstDash val="solid"/>
            <a:miter/>
          </a:ln>
        </p:spPr>
      </p:sp>
      <p:sp>
        <p:nvSpPr>
          <p:cNvPr name="AutoShape 10" id="10"/>
          <p:cNvSpPr/>
          <p:nvPr/>
        </p:nvSpPr>
        <p:spPr>
          <a:xfrm flipH="true">
            <a:off x="6081817" y="2628292"/>
            <a:ext cx="4448470" cy="443890"/>
          </a:xfrm>
          <a:prstGeom prst="line">
            <a:avLst/>
          </a:prstGeom>
          <a:ln cap="flat" w="38100">
            <a:solidFill>
              <a:srgbClr val="FF3131"/>
            </a:solidFill>
            <a:prstDash val="solid"/>
            <a:headEnd type="none" len="sm" w="sm"/>
            <a:tailEnd type="arrow" len="sm" w="med"/>
          </a:ln>
        </p:spPr>
      </p:sp>
      <p:sp>
        <p:nvSpPr>
          <p:cNvPr name="AutoShape 11" id="11"/>
          <p:cNvSpPr/>
          <p:nvPr/>
        </p:nvSpPr>
        <p:spPr>
          <a:xfrm flipH="true">
            <a:off x="6084905" y="3820104"/>
            <a:ext cx="4445383" cy="425000"/>
          </a:xfrm>
          <a:prstGeom prst="line">
            <a:avLst/>
          </a:prstGeom>
          <a:ln cap="flat" w="38100">
            <a:solidFill>
              <a:srgbClr val="FF3131"/>
            </a:solidFill>
            <a:prstDash val="solid"/>
            <a:headEnd type="none" len="sm" w="sm"/>
            <a:tailEnd type="arrow" len="sm" w="med"/>
          </a:ln>
        </p:spPr>
      </p:sp>
      <p:sp>
        <p:nvSpPr>
          <p:cNvPr name="AutoShape 12" id="12"/>
          <p:cNvSpPr/>
          <p:nvPr/>
        </p:nvSpPr>
        <p:spPr>
          <a:xfrm flipH="true">
            <a:off x="8584973" y="5357799"/>
            <a:ext cx="2268819" cy="262035"/>
          </a:xfrm>
          <a:prstGeom prst="line">
            <a:avLst/>
          </a:prstGeom>
          <a:ln cap="flat" w="38100">
            <a:solidFill>
              <a:srgbClr val="FF3131"/>
            </a:solidFill>
            <a:prstDash val="solid"/>
            <a:headEnd type="none" len="sm" w="sm"/>
            <a:tailEnd type="arrow" len="sm" w="med"/>
          </a:ln>
        </p:spPr>
      </p:sp>
      <p:sp>
        <p:nvSpPr>
          <p:cNvPr name="TextBox 13" id="13"/>
          <p:cNvSpPr txBox="true"/>
          <p:nvPr/>
        </p:nvSpPr>
        <p:spPr>
          <a:xfrm rot="0">
            <a:off x="10530287" y="2447634"/>
            <a:ext cx="4452253"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This function displays the book list</a:t>
            </a:r>
          </a:p>
        </p:txBody>
      </p:sp>
      <p:sp>
        <p:nvSpPr>
          <p:cNvPr name="TextBox 14" id="14"/>
          <p:cNvSpPr txBox="true"/>
          <p:nvPr/>
        </p:nvSpPr>
        <p:spPr>
          <a:xfrm rot="0">
            <a:off x="10704521" y="3639446"/>
            <a:ext cx="4103787"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The function is the form add book</a:t>
            </a:r>
          </a:p>
        </p:txBody>
      </p:sp>
      <p:sp>
        <p:nvSpPr>
          <p:cNvPr name="TextBox 15" id="15"/>
          <p:cNvSpPr txBox="true"/>
          <p:nvPr/>
        </p:nvSpPr>
        <p:spPr>
          <a:xfrm rot="0">
            <a:off x="10855977" y="5177142"/>
            <a:ext cx="5712321"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This component is  save when we input to form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8841" y="2031873"/>
            <a:ext cx="8067161" cy="5949531"/>
          </a:xfrm>
          <a:custGeom>
            <a:avLst/>
            <a:gdLst/>
            <a:ahLst/>
            <a:cxnLst/>
            <a:rect r="r" b="b" t="t" l="l"/>
            <a:pathLst>
              <a:path h="5949531" w="8067161">
                <a:moveTo>
                  <a:pt x="0" y="0"/>
                </a:moveTo>
                <a:lnTo>
                  <a:pt x="8067161" y="0"/>
                </a:lnTo>
                <a:lnTo>
                  <a:pt x="8067161" y="5949532"/>
                </a:lnTo>
                <a:lnTo>
                  <a:pt x="0" y="5949532"/>
                </a:lnTo>
                <a:lnTo>
                  <a:pt x="0" y="0"/>
                </a:lnTo>
                <a:close/>
              </a:path>
            </a:pathLst>
          </a:custGeom>
          <a:blipFill>
            <a:blip r:embed="rId2"/>
            <a:stretch>
              <a:fillRect l="0" t="0" r="0" b="0"/>
            </a:stretch>
          </a:blipFill>
        </p:spPr>
      </p:sp>
      <p:sp>
        <p:nvSpPr>
          <p:cNvPr name="TextBox 6" id="6"/>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Freeform 7" id="7"/>
          <p:cNvSpPr/>
          <p:nvPr/>
        </p:nvSpPr>
        <p:spPr>
          <a:xfrm flipH="false" flipV="false" rot="0">
            <a:off x="1698200" y="2824730"/>
            <a:ext cx="4820928" cy="1013246"/>
          </a:xfrm>
          <a:custGeom>
            <a:avLst/>
            <a:gdLst/>
            <a:ahLst/>
            <a:cxnLst/>
            <a:rect r="r" b="b" t="t" l="l"/>
            <a:pathLst>
              <a:path h="1013246" w="4820928">
                <a:moveTo>
                  <a:pt x="0" y="0"/>
                </a:moveTo>
                <a:lnTo>
                  <a:pt x="4820929" y="0"/>
                </a:lnTo>
                <a:lnTo>
                  <a:pt x="4820929" y="1013246"/>
                </a:lnTo>
                <a:lnTo>
                  <a:pt x="0" y="1013246"/>
                </a:lnTo>
                <a:lnTo>
                  <a:pt x="0" y="0"/>
                </a:lnTo>
                <a:close/>
              </a:path>
            </a:pathLst>
          </a:custGeom>
          <a:blipFill>
            <a:blip r:embed="rId3"/>
            <a:stretch>
              <a:fillRect l="0" t="-60800" r="-5827" b="-45641"/>
            </a:stretch>
          </a:blipFill>
          <a:ln w="9525" cap="sq">
            <a:solidFill>
              <a:srgbClr val="FF3131"/>
            </a:solidFill>
            <a:prstDash val="solid"/>
            <a:miter/>
          </a:ln>
        </p:spPr>
      </p:sp>
      <p:sp>
        <p:nvSpPr>
          <p:cNvPr name="Freeform 8" id="8"/>
          <p:cNvSpPr/>
          <p:nvPr/>
        </p:nvSpPr>
        <p:spPr>
          <a:xfrm flipH="false" flipV="false" rot="0">
            <a:off x="1698200" y="3837976"/>
            <a:ext cx="6351569" cy="2417235"/>
          </a:xfrm>
          <a:custGeom>
            <a:avLst/>
            <a:gdLst/>
            <a:ahLst/>
            <a:cxnLst/>
            <a:rect r="r" b="b" t="t" l="l"/>
            <a:pathLst>
              <a:path h="2417235" w="6351569">
                <a:moveTo>
                  <a:pt x="0" y="0"/>
                </a:moveTo>
                <a:lnTo>
                  <a:pt x="6351569" y="0"/>
                </a:lnTo>
                <a:lnTo>
                  <a:pt x="6351569" y="2417234"/>
                </a:lnTo>
                <a:lnTo>
                  <a:pt x="0" y="2417234"/>
                </a:lnTo>
                <a:lnTo>
                  <a:pt x="0" y="0"/>
                </a:lnTo>
                <a:close/>
              </a:path>
            </a:pathLst>
          </a:custGeom>
          <a:blipFill>
            <a:blip r:embed="rId3"/>
            <a:stretch>
              <a:fillRect l="-12163" t="-41746" r="-19408" b="0"/>
            </a:stretch>
          </a:blipFill>
          <a:ln w="9525" cap="sq">
            <a:solidFill>
              <a:srgbClr val="FF3131"/>
            </a:solidFill>
            <a:prstDash val="solid"/>
            <a:miter/>
          </a:ln>
        </p:spPr>
      </p:sp>
      <p:sp>
        <p:nvSpPr>
          <p:cNvPr name="Freeform 9" id="9"/>
          <p:cNvSpPr/>
          <p:nvPr/>
        </p:nvSpPr>
        <p:spPr>
          <a:xfrm flipH="false" flipV="false" rot="0">
            <a:off x="1698200" y="6255210"/>
            <a:ext cx="6351569" cy="1209684"/>
          </a:xfrm>
          <a:custGeom>
            <a:avLst/>
            <a:gdLst/>
            <a:ahLst/>
            <a:cxnLst/>
            <a:rect r="r" b="b" t="t" l="l"/>
            <a:pathLst>
              <a:path h="1209684" w="6351569">
                <a:moveTo>
                  <a:pt x="0" y="0"/>
                </a:moveTo>
                <a:lnTo>
                  <a:pt x="6351569" y="0"/>
                </a:lnTo>
                <a:lnTo>
                  <a:pt x="6351569" y="1209685"/>
                </a:lnTo>
                <a:lnTo>
                  <a:pt x="0" y="1209685"/>
                </a:lnTo>
                <a:lnTo>
                  <a:pt x="0" y="0"/>
                </a:lnTo>
                <a:close/>
              </a:path>
            </a:pathLst>
          </a:custGeom>
          <a:blipFill>
            <a:blip r:embed="rId3"/>
            <a:stretch>
              <a:fillRect l="-24215" t="-238154" r="-32865" b="0"/>
            </a:stretch>
          </a:blipFill>
          <a:ln w="9525" cap="sq">
            <a:solidFill>
              <a:srgbClr val="FF3131"/>
            </a:solidFill>
            <a:prstDash val="solid"/>
            <a:miter/>
          </a:ln>
        </p:spPr>
      </p:sp>
      <p:sp>
        <p:nvSpPr>
          <p:cNvPr name="AutoShape 10" id="10"/>
          <p:cNvSpPr/>
          <p:nvPr/>
        </p:nvSpPr>
        <p:spPr>
          <a:xfrm flipH="true">
            <a:off x="6521020" y="3047087"/>
            <a:ext cx="3859155" cy="265310"/>
          </a:xfrm>
          <a:prstGeom prst="line">
            <a:avLst/>
          </a:prstGeom>
          <a:ln cap="flat" w="38100">
            <a:solidFill>
              <a:srgbClr val="FF3131"/>
            </a:solidFill>
            <a:prstDash val="solid"/>
            <a:headEnd type="none" len="sm" w="sm"/>
            <a:tailEnd type="arrow" len="sm" w="med"/>
          </a:ln>
        </p:spPr>
      </p:sp>
      <p:sp>
        <p:nvSpPr>
          <p:cNvPr name="AutoShape 11" id="11"/>
          <p:cNvSpPr/>
          <p:nvPr/>
        </p:nvSpPr>
        <p:spPr>
          <a:xfrm flipH="true">
            <a:off x="8051075" y="4815852"/>
            <a:ext cx="2984113" cy="211736"/>
          </a:xfrm>
          <a:prstGeom prst="line">
            <a:avLst/>
          </a:prstGeom>
          <a:ln cap="flat" w="38100">
            <a:solidFill>
              <a:srgbClr val="FF3131"/>
            </a:solidFill>
            <a:prstDash val="solid"/>
            <a:headEnd type="none" len="sm" w="sm"/>
            <a:tailEnd type="arrow" len="sm" w="med"/>
          </a:ln>
        </p:spPr>
      </p:sp>
      <p:sp>
        <p:nvSpPr>
          <p:cNvPr name="AutoShape 12" id="12"/>
          <p:cNvSpPr/>
          <p:nvPr/>
        </p:nvSpPr>
        <p:spPr>
          <a:xfrm flipH="true">
            <a:off x="8052424" y="6647173"/>
            <a:ext cx="2982765" cy="193878"/>
          </a:xfrm>
          <a:prstGeom prst="line">
            <a:avLst/>
          </a:prstGeom>
          <a:ln cap="flat" w="38100">
            <a:solidFill>
              <a:srgbClr val="FF3131"/>
            </a:solidFill>
            <a:prstDash val="solid"/>
            <a:headEnd type="none" len="sm" w="sm"/>
            <a:tailEnd type="arrow" len="sm" w="med"/>
          </a:ln>
        </p:spPr>
      </p:sp>
      <p:sp>
        <p:nvSpPr>
          <p:cNvPr name="TextBox 13" id="13"/>
          <p:cNvSpPr txBox="true"/>
          <p:nvPr/>
        </p:nvSpPr>
        <p:spPr>
          <a:xfrm rot="0">
            <a:off x="10489898" y="2866430"/>
            <a:ext cx="4300538"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This form edit the component book</a:t>
            </a:r>
          </a:p>
        </p:txBody>
      </p:sp>
      <p:sp>
        <p:nvSpPr>
          <p:cNvPr name="TextBox 14" id="14"/>
          <p:cNvSpPr txBox="true"/>
          <p:nvPr/>
        </p:nvSpPr>
        <p:spPr>
          <a:xfrm rot="0">
            <a:off x="11035188" y="4468507"/>
            <a:ext cx="4300538" cy="656590"/>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After input the form this function have save data input</a:t>
            </a:r>
          </a:p>
        </p:txBody>
      </p:sp>
      <p:sp>
        <p:nvSpPr>
          <p:cNvPr name="TextBox 15" id="15"/>
          <p:cNvSpPr txBox="true"/>
          <p:nvPr/>
        </p:nvSpPr>
        <p:spPr>
          <a:xfrm rot="0">
            <a:off x="11036424" y="6466515"/>
            <a:ext cx="4300538"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The function have delete the book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36389" y="1502236"/>
            <a:ext cx="7329744" cy="7418237"/>
          </a:xfrm>
          <a:custGeom>
            <a:avLst/>
            <a:gdLst/>
            <a:ahLst/>
            <a:cxnLst/>
            <a:rect r="r" b="b" t="t" l="l"/>
            <a:pathLst>
              <a:path h="7418237" w="7329744">
                <a:moveTo>
                  <a:pt x="0" y="0"/>
                </a:moveTo>
                <a:lnTo>
                  <a:pt x="7329745" y="0"/>
                </a:lnTo>
                <a:lnTo>
                  <a:pt x="7329745" y="7418237"/>
                </a:lnTo>
                <a:lnTo>
                  <a:pt x="0" y="7418237"/>
                </a:lnTo>
                <a:lnTo>
                  <a:pt x="0" y="0"/>
                </a:lnTo>
                <a:close/>
              </a:path>
            </a:pathLst>
          </a:custGeom>
          <a:blipFill>
            <a:blip r:embed="rId2"/>
            <a:stretch>
              <a:fillRect l="-6179" t="-6371" r="-5642" b="-6371"/>
            </a:stretch>
          </a:blipFill>
        </p:spPr>
      </p:sp>
      <p:sp>
        <p:nvSpPr>
          <p:cNvPr name="TextBox 6" id="6"/>
          <p:cNvSpPr txBox="true"/>
          <p:nvPr/>
        </p:nvSpPr>
        <p:spPr>
          <a:xfrm rot="0">
            <a:off x="1258841" y="730712"/>
            <a:ext cx="7884841" cy="771523"/>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Implementation</a:t>
            </a:r>
          </a:p>
        </p:txBody>
      </p:sp>
      <p:sp>
        <p:nvSpPr>
          <p:cNvPr name="TextBox 7" id="7"/>
          <p:cNvSpPr txBox="true"/>
          <p:nvPr/>
        </p:nvSpPr>
        <p:spPr>
          <a:xfrm rot="0">
            <a:off x="10648713" y="2164782"/>
            <a:ext cx="4223742"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This form handle user borrow book</a:t>
            </a:r>
          </a:p>
        </p:txBody>
      </p:sp>
      <p:sp>
        <p:nvSpPr>
          <p:cNvPr name="TextBox 8" id="8"/>
          <p:cNvSpPr txBox="true"/>
          <p:nvPr/>
        </p:nvSpPr>
        <p:spPr>
          <a:xfrm rot="0">
            <a:off x="11035188" y="4468507"/>
            <a:ext cx="4300538" cy="98996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This function handle day when member borrow the current day count to 14 day is Overdue day </a:t>
            </a:r>
          </a:p>
        </p:txBody>
      </p:sp>
      <p:sp>
        <p:nvSpPr>
          <p:cNvPr name="TextBox 9" id="9"/>
          <p:cNvSpPr txBox="true"/>
          <p:nvPr/>
        </p:nvSpPr>
        <p:spPr>
          <a:xfrm rot="0">
            <a:off x="10950784" y="6925923"/>
            <a:ext cx="4300538" cy="323215"/>
          </a:xfrm>
          <a:prstGeom prst="rect">
            <a:avLst/>
          </a:prstGeom>
        </p:spPr>
        <p:txBody>
          <a:bodyPr anchor="t" rtlCol="false" tIns="0" lIns="0" bIns="0" rIns="0">
            <a:spAutoFit/>
          </a:bodyPr>
          <a:lstStyle/>
          <a:p>
            <a:pPr algn="ctr">
              <a:lnSpc>
                <a:spcPts val="2659"/>
              </a:lnSpc>
              <a:spcBef>
                <a:spcPct val="0"/>
              </a:spcBef>
            </a:pPr>
            <a:r>
              <a:rPr lang="en-US" sz="1899">
                <a:solidFill>
                  <a:srgbClr val="051D40"/>
                </a:solidFill>
                <a:latin typeface="Montserrat"/>
                <a:ea typeface="Montserrat"/>
                <a:cs typeface="Montserrat"/>
                <a:sym typeface="Montserrat"/>
              </a:rPr>
              <a:t>The function when book is return </a:t>
            </a:r>
          </a:p>
        </p:txBody>
      </p:sp>
      <p:sp>
        <p:nvSpPr>
          <p:cNvPr name="Freeform 10" id="10"/>
          <p:cNvSpPr/>
          <p:nvPr/>
        </p:nvSpPr>
        <p:spPr>
          <a:xfrm flipH="false" flipV="false" rot="0">
            <a:off x="1536389" y="1891284"/>
            <a:ext cx="5929413" cy="1298361"/>
          </a:xfrm>
          <a:custGeom>
            <a:avLst/>
            <a:gdLst/>
            <a:ahLst/>
            <a:cxnLst/>
            <a:rect r="r" b="b" t="t" l="l"/>
            <a:pathLst>
              <a:path h="1298361" w="5929413">
                <a:moveTo>
                  <a:pt x="0" y="0"/>
                </a:moveTo>
                <a:lnTo>
                  <a:pt x="5929414" y="0"/>
                </a:lnTo>
                <a:lnTo>
                  <a:pt x="5929414" y="1298361"/>
                </a:lnTo>
                <a:lnTo>
                  <a:pt x="0" y="1298361"/>
                </a:lnTo>
                <a:lnTo>
                  <a:pt x="0" y="0"/>
                </a:lnTo>
                <a:close/>
              </a:path>
            </a:pathLst>
          </a:custGeom>
          <a:blipFill>
            <a:blip r:embed="rId3"/>
            <a:stretch>
              <a:fillRect l="0" t="-58358" r="-5827" b="-39793"/>
            </a:stretch>
          </a:blipFill>
          <a:ln w="9525" cap="sq">
            <a:solidFill>
              <a:srgbClr val="FF3131"/>
            </a:solidFill>
            <a:prstDash val="solid"/>
            <a:miter/>
          </a:ln>
        </p:spPr>
      </p:sp>
      <p:sp>
        <p:nvSpPr>
          <p:cNvPr name="Freeform 11" id="11"/>
          <p:cNvSpPr/>
          <p:nvPr/>
        </p:nvSpPr>
        <p:spPr>
          <a:xfrm flipH="false" flipV="false" rot="0">
            <a:off x="1536389" y="3208246"/>
            <a:ext cx="7054468" cy="3600534"/>
          </a:xfrm>
          <a:custGeom>
            <a:avLst/>
            <a:gdLst/>
            <a:ahLst/>
            <a:cxnLst/>
            <a:rect r="r" b="b" t="t" l="l"/>
            <a:pathLst>
              <a:path h="3600534" w="7054468">
                <a:moveTo>
                  <a:pt x="0" y="0"/>
                </a:moveTo>
                <a:lnTo>
                  <a:pt x="7054469" y="0"/>
                </a:lnTo>
                <a:lnTo>
                  <a:pt x="7054469" y="3600534"/>
                </a:lnTo>
                <a:lnTo>
                  <a:pt x="0" y="3600534"/>
                </a:lnTo>
                <a:lnTo>
                  <a:pt x="0" y="0"/>
                </a:lnTo>
                <a:close/>
              </a:path>
            </a:pathLst>
          </a:custGeom>
          <a:blipFill>
            <a:blip r:embed="rId3"/>
            <a:stretch>
              <a:fillRect l="-41385" t="-41746" r="-35068" b="0"/>
            </a:stretch>
          </a:blipFill>
          <a:ln w="9525" cap="sq">
            <a:solidFill>
              <a:srgbClr val="FF3131"/>
            </a:solidFill>
            <a:prstDash val="solid"/>
            <a:miter/>
          </a:ln>
        </p:spPr>
      </p:sp>
      <p:sp>
        <p:nvSpPr>
          <p:cNvPr name="Freeform 12" id="12"/>
          <p:cNvSpPr/>
          <p:nvPr/>
        </p:nvSpPr>
        <p:spPr>
          <a:xfrm flipH="false" flipV="false" rot="0">
            <a:off x="1536389" y="6808780"/>
            <a:ext cx="7054468" cy="2111693"/>
          </a:xfrm>
          <a:custGeom>
            <a:avLst/>
            <a:gdLst/>
            <a:ahLst/>
            <a:cxnLst/>
            <a:rect r="r" b="b" t="t" l="l"/>
            <a:pathLst>
              <a:path h="2111693" w="7054468">
                <a:moveTo>
                  <a:pt x="0" y="0"/>
                </a:moveTo>
                <a:lnTo>
                  <a:pt x="7054469" y="0"/>
                </a:lnTo>
                <a:lnTo>
                  <a:pt x="7054469" y="2111693"/>
                </a:lnTo>
                <a:lnTo>
                  <a:pt x="0" y="2111693"/>
                </a:lnTo>
                <a:lnTo>
                  <a:pt x="0" y="0"/>
                </a:lnTo>
                <a:close/>
              </a:path>
            </a:pathLst>
          </a:custGeom>
          <a:blipFill>
            <a:blip r:embed="rId3"/>
            <a:stretch>
              <a:fillRect l="-97896" t="-291137" r="-87673" b="0"/>
            </a:stretch>
          </a:blipFill>
          <a:ln w="9525" cap="sq">
            <a:solidFill>
              <a:srgbClr val="FF3131"/>
            </a:solidFill>
            <a:prstDash val="solid"/>
            <a:miter/>
          </a:ln>
        </p:spPr>
      </p:sp>
      <p:sp>
        <p:nvSpPr>
          <p:cNvPr name="AutoShape 13" id="13"/>
          <p:cNvSpPr/>
          <p:nvPr/>
        </p:nvSpPr>
        <p:spPr>
          <a:xfrm flipH="true">
            <a:off x="7467109" y="2345440"/>
            <a:ext cx="3180551" cy="176020"/>
          </a:xfrm>
          <a:prstGeom prst="line">
            <a:avLst/>
          </a:prstGeom>
          <a:ln cap="flat" w="38100">
            <a:solidFill>
              <a:srgbClr val="FF3131"/>
            </a:solidFill>
            <a:prstDash val="solid"/>
            <a:headEnd type="none" len="sm" w="sm"/>
            <a:tailEnd type="arrow" len="sm" w="med"/>
          </a:ln>
        </p:spPr>
      </p:sp>
      <p:sp>
        <p:nvSpPr>
          <p:cNvPr name="AutoShape 14" id="14"/>
          <p:cNvSpPr/>
          <p:nvPr/>
        </p:nvSpPr>
        <p:spPr>
          <a:xfrm flipH="true">
            <a:off x="8591910" y="4982540"/>
            <a:ext cx="2443278" cy="6952"/>
          </a:xfrm>
          <a:prstGeom prst="line">
            <a:avLst/>
          </a:prstGeom>
          <a:ln cap="flat" w="38100">
            <a:solidFill>
              <a:srgbClr val="FF3131"/>
            </a:solidFill>
            <a:prstDash val="solid"/>
            <a:headEnd type="none" len="sm" w="sm"/>
            <a:tailEnd type="arrow" len="sm" w="med"/>
          </a:ln>
        </p:spPr>
      </p:sp>
      <p:sp>
        <p:nvSpPr>
          <p:cNvPr name="AutoShape 15" id="15"/>
          <p:cNvSpPr/>
          <p:nvPr/>
        </p:nvSpPr>
        <p:spPr>
          <a:xfrm flipH="true">
            <a:off x="8591701" y="7144550"/>
            <a:ext cx="2359082" cy="104588"/>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345504" y="383146"/>
            <a:ext cx="8186485" cy="971059"/>
          </a:xfrm>
          <a:prstGeom prst="rect">
            <a:avLst/>
          </a:prstGeom>
        </p:spPr>
        <p:txBody>
          <a:bodyPr anchor="t" rtlCol="false" tIns="0" lIns="0" bIns="0" rIns="0">
            <a:spAutoFit/>
          </a:bodyPr>
          <a:lstStyle/>
          <a:p>
            <a:pPr algn="l" marL="0" indent="0" lvl="0">
              <a:lnSpc>
                <a:spcPts val="7902"/>
              </a:lnSpc>
              <a:spcBef>
                <a:spcPct val="0"/>
              </a:spcBef>
            </a:pPr>
            <a:r>
              <a:rPr lang="en-US" b="true" sz="5644">
                <a:solidFill>
                  <a:srgbClr val="010101"/>
                </a:solidFill>
                <a:latin typeface="Montserrat Bold"/>
                <a:ea typeface="Montserrat Bold"/>
                <a:cs typeface="Montserrat Bold"/>
                <a:sym typeface="Montserrat Bold"/>
              </a:rPr>
              <a:t>Co</a:t>
            </a:r>
            <a:r>
              <a:rPr lang="en-US" b="true" sz="5644">
                <a:solidFill>
                  <a:srgbClr val="010101"/>
                </a:solidFill>
                <a:latin typeface="Montserrat Bold"/>
                <a:ea typeface="Montserrat Bold"/>
                <a:cs typeface="Montserrat Bold"/>
                <a:sym typeface="Montserrat Bold"/>
              </a:rPr>
              <a:t>n</a:t>
            </a:r>
            <a:r>
              <a:rPr lang="en-US" b="true" sz="5644" strike="noStrike" u="none">
                <a:solidFill>
                  <a:srgbClr val="010101"/>
                </a:solidFill>
                <a:latin typeface="Montserrat Bold"/>
                <a:ea typeface="Montserrat Bold"/>
                <a:cs typeface="Montserrat Bold"/>
                <a:sym typeface="Montserrat Bold"/>
              </a:rPr>
              <a:t>clusion</a:t>
            </a:r>
          </a:p>
        </p:txBody>
      </p:sp>
      <p:grpSp>
        <p:nvGrpSpPr>
          <p:cNvPr name="Group 3" id="3"/>
          <p:cNvGrpSpPr/>
          <p:nvPr/>
        </p:nvGrpSpPr>
        <p:grpSpPr>
          <a:xfrm rot="0">
            <a:off x="1028700" y="8829309"/>
            <a:ext cx="7523780" cy="428991"/>
            <a:chOff x="0" y="0"/>
            <a:chExt cx="2106826" cy="120127"/>
          </a:xfrm>
        </p:grpSpPr>
        <p:sp>
          <p:nvSpPr>
            <p:cNvPr name="Freeform 4" id="4"/>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5" id="5"/>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5238003" y="8290589"/>
            <a:ext cx="7523780" cy="75237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3724222" y="-4507687"/>
            <a:ext cx="5924489" cy="5924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1977386" y="1570877"/>
            <a:ext cx="15109206" cy="2380615"/>
          </a:xfrm>
          <a:prstGeom prst="rect">
            <a:avLst/>
          </a:prstGeom>
        </p:spPr>
        <p:txBody>
          <a:bodyPr anchor="t" rtlCol="false" tIns="0" lIns="0" bIns="0" rIns="0">
            <a:spAutoFit/>
          </a:bodyPr>
          <a:lstStyle/>
          <a:p>
            <a:pPr algn="l">
              <a:lnSpc>
                <a:spcPts val="4759"/>
              </a:lnSpc>
            </a:pPr>
            <a:r>
              <a:rPr lang="en-US" sz="3399">
                <a:solidFill>
                  <a:srgbClr val="010101"/>
                </a:solidFill>
                <a:latin typeface="Canva Sans"/>
                <a:ea typeface="Canva Sans"/>
                <a:cs typeface="Canva Sans"/>
                <a:sym typeface="Canva Sans"/>
              </a:rPr>
              <a:t>This project is built for librarians and library members to track borrowing records. Librarians can manage members, books, and borrow records, while members can only view their own records. The system helps make library management more organized and efficient.</a:t>
            </a:r>
          </a:p>
        </p:txBody>
      </p:sp>
      <p:sp>
        <p:nvSpPr>
          <p:cNvPr name="TextBox 13" id="13"/>
          <p:cNvSpPr txBox="true"/>
          <p:nvPr/>
        </p:nvSpPr>
        <p:spPr>
          <a:xfrm rot="0">
            <a:off x="2379443" y="4256405"/>
            <a:ext cx="3573512" cy="887095"/>
          </a:xfrm>
          <a:prstGeom prst="rect">
            <a:avLst/>
          </a:prstGeom>
        </p:spPr>
        <p:txBody>
          <a:bodyPr anchor="t" rtlCol="false" tIns="0" lIns="0" bIns="0" rIns="0">
            <a:spAutoFit/>
          </a:bodyPr>
          <a:lstStyle/>
          <a:p>
            <a:pPr algn="ctr">
              <a:lnSpc>
                <a:spcPts val="7279"/>
              </a:lnSpc>
            </a:pPr>
            <a:r>
              <a:rPr lang="en-US" sz="5199" b="true">
                <a:solidFill>
                  <a:srgbClr val="010101"/>
                </a:solidFill>
                <a:latin typeface="Canva Sans Bold"/>
                <a:ea typeface="Canva Sans Bold"/>
                <a:cs typeface="Canva Sans Bold"/>
                <a:sym typeface="Canva Sans Bold"/>
              </a:rPr>
              <a:t>Difficulties</a:t>
            </a:r>
          </a:p>
        </p:txBody>
      </p:sp>
      <p:sp>
        <p:nvSpPr>
          <p:cNvPr name="TextBox 14" id="14"/>
          <p:cNvSpPr txBox="true"/>
          <p:nvPr/>
        </p:nvSpPr>
        <p:spPr>
          <a:xfrm rot="0">
            <a:off x="5985049" y="4819967"/>
            <a:ext cx="7377501" cy="29806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10101"/>
                </a:solidFill>
                <a:latin typeface="Canva Sans"/>
                <a:ea typeface="Canva Sans"/>
                <a:cs typeface="Canva Sans"/>
                <a:sym typeface="Canva Sans"/>
              </a:rPr>
              <a:t>Security Implementation</a:t>
            </a:r>
          </a:p>
          <a:p>
            <a:pPr algn="l" marL="734059" indent="-367030" lvl="1">
              <a:lnSpc>
                <a:spcPts val="4759"/>
              </a:lnSpc>
              <a:buFont typeface="Arial"/>
              <a:buChar char="•"/>
            </a:pPr>
            <a:r>
              <a:rPr lang="en-US" sz="3399">
                <a:solidFill>
                  <a:srgbClr val="010101"/>
                </a:solidFill>
                <a:latin typeface="Canva Sans"/>
                <a:ea typeface="Canva Sans"/>
                <a:cs typeface="Canva Sans"/>
                <a:sym typeface="Canva Sans"/>
              </a:rPr>
              <a:t>Hard to build with Thymeleaf </a:t>
            </a:r>
          </a:p>
          <a:p>
            <a:pPr algn="l" marL="734059" indent="-367030" lvl="1">
              <a:lnSpc>
                <a:spcPts val="4759"/>
              </a:lnSpc>
              <a:buFont typeface="Arial"/>
              <a:buChar char="•"/>
            </a:pPr>
            <a:r>
              <a:rPr lang="en-US" sz="3399">
                <a:solidFill>
                  <a:srgbClr val="010101"/>
                </a:solidFill>
                <a:latin typeface="Canva Sans"/>
                <a:ea typeface="Canva Sans"/>
                <a:cs typeface="Canva Sans"/>
                <a:sym typeface="Canva Sans"/>
              </a:rPr>
              <a:t>Conflict code with teammate</a:t>
            </a:r>
          </a:p>
          <a:p>
            <a:pPr algn="l" marL="734059" indent="-367030" lvl="1">
              <a:lnSpc>
                <a:spcPts val="4759"/>
              </a:lnSpc>
              <a:buFont typeface="Arial"/>
              <a:buChar char="•"/>
            </a:pPr>
            <a:r>
              <a:rPr lang="en-US" sz="3399">
                <a:solidFill>
                  <a:srgbClr val="010101"/>
                </a:solidFill>
                <a:latin typeface="Canva Sans"/>
                <a:ea typeface="Canva Sans"/>
                <a:cs typeface="Canva Sans"/>
                <a:sym typeface="Canva Sans"/>
              </a:rPr>
              <a:t>Database Design is problem</a:t>
            </a:r>
          </a:p>
          <a:p>
            <a:pPr algn="l">
              <a:lnSpc>
                <a:spcPts val="4759"/>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345504" y="383146"/>
            <a:ext cx="8186485" cy="971059"/>
          </a:xfrm>
          <a:prstGeom prst="rect">
            <a:avLst/>
          </a:prstGeom>
        </p:spPr>
        <p:txBody>
          <a:bodyPr anchor="t" rtlCol="false" tIns="0" lIns="0" bIns="0" rIns="0">
            <a:spAutoFit/>
          </a:bodyPr>
          <a:lstStyle/>
          <a:p>
            <a:pPr algn="l" marL="0" indent="0" lvl="0">
              <a:lnSpc>
                <a:spcPts val="7902"/>
              </a:lnSpc>
              <a:spcBef>
                <a:spcPct val="0"/>
              </a:spcBef>
            </a:pPr>
            <a:r>
              <a:rPr lang="en-US" b="true" sz="5644">
                <a:solidFill>
                  <a:srgbClr val="010101"/>
                </a:solidFill>
                <a:latin typeface="Montserrat Bold"/>
                <a:ea typeface="Montserrat Bold"/>
                <a:cs typeface="Montserrat Bold"/>
                <a:sym typeface="Montserrat Bold"/>
              </a:rPr>
              <a:t>Co</a:t>
            </a:r>
            <a:r>
              <a:rPr lang="en-US" b="true" sz="5644">
                <a:solidFill>
                  <a:srgbClr val="010101"/>
                </a:solidFill>
                <a:latin typeface="Montserrat Bold"/>
                <a:ea typeface="Montserrat Bold"/>
                <a:cs typeface="Montserrat Bold"/>
                <a:sym typeface="Montserrat Bold"/>
              </a:rPr>
              <a:t>n</a:t>
            </a:r>
            <a:r>
              <a:rPr lang="en-US" b="true" sz="5644" strike="noStrike" u="none">
                <a:solidFill>
                  <a:srgbClr val="010101"/>
                </a:solidFill>
                <a:latin typeface="Montserrat Bold"/>
                <a:ea typeface="Montserrat Bold"/>
                <a:cs typeface="Montserrat Bold"/>
                <a:sym typeface="Montserrat Bold"/>
              </a:rPr>
              <a:t>clusion</a:t>
            </a:r>
          </a:p>
        </p:txBody>
      </p:sp>
      <p:grpSp>
        <p:nvGrpSpPr>
          <p:cNvPr name="Group 3" id="3"/>
          <p:cNvGrpSpPr/>
          <p:nvPr/>
        </p:nvGrpSpPr>
        <p:grpSpPr>
          <a:xfrm rot="0">
            <a:off x="1028700" y="8829309"/>
            <a:ext cx="7523780" cy="428991"/>
            <a:chOff x="0" y="0"/>
            <a:chExt cx="2106826" cy="120127"/>
          </a:xfrm>
        </p:grpSpPr>
        <p:sp>
          <p:nvSpPr>
            <p:cNvPr name="Freeform 4" id="4"/>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5" id="5"/>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5238003" y="8290589"/>
            <a:ext cx="7523780" cy="75237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3724222" y="-4507687"/>
            <a:ext cx="5924489" cy="5924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2395398" y="1331077"/>
            <a:ext cx="5789454" cy="738504"/>
          </a:xfrm>
          <a:prstGeom prst="rect">
            <a:avLst/>
          </a:prstGeom>
        </p:spPr>
        <p:txBody>
          <a:bodyPr anchor="t" rtlCol="false" tIns="0" lIns="0" bIns="0" rIns="0">
            <a:spAutoFit/>
          </a:bodyPr>
          <a:lstStyle/>
          <a:p>
            <a:pPr algn="ctr">
              <a:lnSpc>
                <a:spcPts val="6020"/>
              </a:lnSpc>
            </a:pPr>
            <a:r>
              <a:rPr lang="en-US" sz="4300" b="true">
                <a:solidFill>
                  <a:srgbClr val="010101"/>
                </a:solidFill>
                <a:latin typeface="Canva Sans Bold"/>
                <a:ea typeface="Canva Sans Bold"/>
                <a:cs typeface="Canva Sans Bold"/>
                <a:sym typeface="Canva Sans Bold"/>
              </a:rPr>
              <a:t>Future Improvements</a:t>
            </a:r>
          </a:p>
        </p:txBody>
      </p:sp>
      <p:sp>
        <p:nvSpPr>
          <p:cNvPr name="TextBox 13" id="13"/>
          <p:cNvSpPr txBox="true"/>
          <p:nvPr/>
        </p:nvSpPr>
        <p:spPr>
          <a:xfrm rot="0">
            <a:off x="2916629" y="2780255"/>
            <a:ext cx="10467995" cy="298450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10101"/>
                </a:solidFill>
                <a:latin typeface="Canva Sans"/>
                <a:ea typeface="Canva Sans"/>
                <a:cs typeface="Canva Sans"/>
                <a:sym typeface="Canva Sans"/>
              </a:rPr>
              <a:t>More security features</a:t>
            </a:r>
          </a:p>
          <a:p>
            <a:pPr algn="just" marL="734059" indent="-367030" lvl="1">
              <a:lnSpc>
                <a:spcPts val="4759"/>
              </a:lnSpc>
              <a:buFont typeface="Arial"/>
              <a:buChar char="•"/>
            </a:pPr>
            <a:r>
              <a:rPr lang="en-US" sz="3399">
                <a:solidFill>
                  <a:srgbClr val="010101"/>
                </a:solidFill>
                <a:latin typeface="Canva Sans"/>
                <a:ea typeface="Canva Sans"/>
                <a:cs typeface="Canva Sans"/>
                <a:sym typeface="Canva Sans"/>
              </a:rPr>
              <a:t>Improves User  Experience</a:t>
            </a:r>
          </a:p>
          <a:p>
            <a:pPr algn="just" marL="734059" indent="-367030" lvl="1">
              <a:lnSpc>
                <a:spcPts val="4759"/>
              </a:lnSpc>
              <a:buFont typeface="Arial"/>
              <a:buChar char="•"/>
            </a:pPr>
            <a:r>
              <a:rPr lang="en-US" sz="3399">
                <a:solidFill>
                  <a:srgbClr val="010101"/>
                </a:solidFill>
                <a:latin typeface="Canva Sans"/>
                <a:ea typeface="Canva Sans"/>
                <a:cs typeface="Canva Sans"/>
                <a:sym typeface="Canva Sans"/>
              </a:rPr>
              <a:t>Add more feature for member and Librarians </a:t>
            </a:r>
          </a:p>
          <a:p>
            <a:pPr algn="just" marL="734059" indent="-367030" lvl="1">
              <a:lnSpc>
                <a:spcPts val="4759"/>
              </a:lnSpc>
              <a:buFont typeface="Arial"/>
              <a:buChar char="•"/>
            </a:pPr>
            <a:r>
              <a:rPr lang="en-US" sz="3399">
                <a:solidFill>
                  <a:srgbClr val="010101"/>
                </a:solidFill>
                <a:latin typeface="Canva Sans"/>
                <a:ea typeface="Canva Sans"/>
                <a:cs typeface="Canva Sans"/>
                <a:sym typeface="Canva Sans"/>
              </a:rPr>
              <a:t>Code quality</a:t>
            </a:r>
          </a:p>
          <a:p>
            <a:pPr algn="just">
              <a:lnSpc>
                <a:spcPts val="47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579319" y="2072380"/>
            <a:ext cx="8819592" cy="1765560"/>
          </a:xfrm>
          <a:prstGeom prst="rect">
            <a:avLst/>
          </a:prstGeom>
        </p:spPr>
        <p:txBody>
          <a:bodyPr anchor="t" rtlCol="false" tIns="0" lIns="0" bIns="0" rIns="0">
            <a:spAutoFit/>
          </a:bodyPr>
          <a:lstStyle/>
          <a:p>
            <a:pPr algn="l"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5525" y="4408019"/>
            <a:ext cx="6217720" cy="3966507"/>
          </a:xfrm>
          <a:custGeom>
            <a:avLst/>
            <a:gdLst/>
            <a:ahLst/>
            <a:cxnLst/>
            <a:rect r="r" b="b" t="t" l="l"/>
            <a:pathLst>
              <a:path h="3966507" w="6217720">
                <a:moveTo>
                  <a:pt x="0" y="0"/>
                </a:moveTo>
                <a:lnTo>
                  <a:pt x="6217720" y="0"/>
                </a:lnTo>
                <a:lnTo>
                  <a:pt x="6217720" y="3966507"/>
                </a:lnTo>
                <a:lnTo>
                  <a:pt x="0" y="3966507"/>
                </a:lnTo>
                <a:lnTo>
                  <a:pt x="0" y="0"/>
                </a:lnTo>
                <a:close/>
              </a:path>
            </a:pathLst>
          </a:custGeom>
          <a:blipFill>
            <a:blip r:embed="rId4"/>
            <a:stretch>
              <a:fillRect l="0" t="-2251" r="0" b="-225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3104509" y="179010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855234" y="1714880"/>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0" id="10"/>
          <p:cNvSpPr txBox="true"/>
          <p:nvPr/>
        </p:nvSpPr>
        <p:spPr>
          <a:xfrm rot="0">
            <a:off x="8675223" y="1714880"/>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grpSp>
        <p:nvGrpSpPr>
          <p:cNvPr name="Group 11" id="11"/>
          <p:cNvGrpSpPr/>
          <p:nvPr/>
        </p:nvGrpSpPr>
        <p:grpSpPr>
          <a:xfrm rot="0">
            <a:off x="3133308" y="2386813"/>
            <a:ext cx="6202767" cy="510937"/>
            <a:chOff x="0" y="0"/>
            <a:chExt cx="8270356" cy="681249"/>
          </a:xfrm>
        </p:grpSpPr>
        <p:sp>
          <p:nvSpPr>
            <p:cNvPr name="Freeform 12" id="12"/>
            <p:cNvSpPr/>
            <p:nvPr/>
          </p:nvSpPr>
          <p:spPr>
            <a:xfrm flipH="false" flipV="false" rot="5400000">
              <a:off x="-38398" y="38398"/>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62569" y="-33328"/>
              <a:ext cx="5524028"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 Project Planing</a:t>
              </a:r>
            </a:p>
          </p:txBody>
        </p:sp>
        <p:sp>
          <p:nvSpPr>
            <p:cNvPr name="TextBox 14" id="14"/>
            <p:cNvSpPr txBox="true"/>
            <p:nvPr/>
          </p:nvSpPr>
          <p:spPr>
            <a:xfrm rot="0">
              <a:off x="7389220" y="-33328"/>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grpSp>
      <p:grpSp>
        <p:nvGrpSpPr>
          <p:cNvPr name="Group 15" id="15"/>
          <p:cNvGrpSpPr/>
          <p:nvPr/>
        </p:nvGrpSpPr>
        <p:grpSpPr>
          <a:xfrm rot="0">
            <a:off x="3133308" y="4272658"/>
            <a:ext cx="6202767" cy="5474345"/>
            <a:chOff x="0" y="0"/>
            <a:chExt cx="8270356" cy="7299126"/>
          </a:xfrm>
        </p:grpSpPr>
        <p:sp>
          <p:nvSpPr>
            <p:cNvPr name="Freeform 16" id="16"/>
            <p:cNvSpPr/>
            <p:nvPr/>
          </p:nvSpPr>
          <p:spPr>
            <a:xfrm flipH="false" flipV="false" rot="5400000">
              <a:off x="-38398" y="38398"/>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38398" y="872407"/>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38398" y="1706056"/>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5400000">
              <a:off x="-38398" y="2540065"/>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5400000">
              <a:off x="-38398" y="3373714"/>
              <a:ext cx="681249" cy="604454"/>
            </a:xfrm>
            <a:custGeom>
              <a:avLst/>
              <a:gdLst/>
              <a:ahLst/>
              <a:cxnLst/>
              <a:rect r="r" b="b" t="t" l="l"/>
              <a:pathLst>
                <a:path h="604454" w="681249">
                  <a:moveTo>
                    <a:pt x="0" y="0"/>
                  </a:moveTo>
                  <a:lnTo>
                    <a:pt x="681250" y="0"/>
                  </a:lnTo>
                  <a:lnTo>
                    <a:pt x="681250" y="604455"/>
                  </a:lnTo>
                  <a:lnTo>
                    <a:pt x="0" y="604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5400000">
              <a:off x="-38398" y="4207723"/>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962569" y="4135998"/>
              <a:ext cx="5863694"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 D</a:t>
              </a:r>
              <a:r>
                <a:rPr lang="en-US" sz="2853" spc="-57">
                  <a:solidFill>
                    <a:srgbClr val="051D40"/>
                  </a:solidFill>
                  <a:latin typeface="Poppins"/>
                  <a:ea typeface="Poppins"/>
                  <a:cs typeface="Poppins"/>
                  <a:sym typeface="Poppins"/>
                </a:rPr>
                <a:t>emonstration</a:t>
              </a:r>
            </a:p>
          </p:txBody>
        </p:sp>
        <p:sp>
          <p:nvSpPr>
            <p:cNvPr name="TextBox 23" id="23"/>
            <p:cNvSpPr txBox="true"/>
            <p:nvPr/>
          </p:nvSpPr>
          <p:spPr>
            <a:xfrm rot="0">
              <a:off x="7389220" y="4135998"/>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10</a:t>
              </a:r>
            </a:p>
          </p:txBody>
        </p:sp>
        <p:sp>
          <p:nvSpPr>
            <p:cNvPr name="Freeform 24" id="24"/>
            <p:cNvSpPr/>
            <p:nvPr/>
          </p:nvSpPr>
          <p:spPr>
            <a:xfrm flipH="false" flipV="false" rot="5400000">
              <a:off x="-38398" y="5041373"/>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962569" y="4969647"/>
              <a:ext cx="5863694"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a:t>
              </a:r>
            </a:p>
          </p:txBody>
        </p:sp>
        <p:sp>
          <p:nvSpPr>
            <p:cNvPr name="TextBox 26" id="26"/>
            <p:cNvSpPr txBox="true"/>
            <p:nvPr/>
          </p:nvSpPr>
          <p:spPr>
            <a:xfrm rot="0">
              <a:off x="7389220" y="4969647"/>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11</a:t>
              </a:r>
            </a:p>
          </p:txBody>
        </p:sp>
        <p:sp>
          <p:nvSpPr>
            <p:cNvPr name="TextBox 27" id="27"/>
            <p:cNvSpPr txBox="true"/>
            <p:nvPr/>
          </p:nvSpPr>
          <p:spPr>
            <a:xfrm rot="0">
              <a:off x="962569" y="-33328"/>
              <a:ext cx="6203361"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Task Division</a:t>
              </a:r>
            </a:p>
          </p:txBody>
        </p:sp>
        <p:sp>
          <p:nvSpPr>
            <p:cNvPr name="TextBox 28" id="28"/>
            <p:cNvSpPr txBox="true"/>
            <p:nvPr/>
          </p:nvSpPr>
          <p:spPr>
            <a:xfrm rot="0">
              <a:off x="7389220" y="-33328"/>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TextBox 29" id="29"/>
            <p:cNvSpPr txBox="true"/>
            <p:nvPr/>
          </p:nvSpPr>
          <p:spPr>
            <a:xfrm rot="0">
              <a:off x="962569" y="800681"/>
              <a:ext cx="5863694"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Database Design</a:t>
              </a:r>
            </a:p>
          </p:txBody>
        </p:sp>
        <p:sp>
          <p:nvSpPr>
            <p:cNvPr name="TextBox 30" id="30"/>
            <p:cNvSpPr txBox="true"/>
            <p:nvPr/>
          </p:nvSpPr>
          <p:spPr>
            <a:xfrm rot="0">
              <a:off x="7389220" y="800681"/>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TextBox 31" id="31"/>
            <p:cNvSpPr txBox="true"/>
            <p:nvPr/>
          </p:nvSpPr>
          <p:spPr>
            <a:xfrm rot="0">
              <a:off x="962569" y="1634331"/>
              <a:ext cx="6106313"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UML Design</a:t>
              </a:r>
            </a:p>
          </p:txBody>
        </p:sp>
        <p:sp>
          <p:nvSpPr>
            <p:cNvPr name="TextBox 32" id="32"/>
            <p:cNvSpPr txBox="true"/>
            <p:nvPr/>
          </p:nvSpPr>
          <p:spPr>
            <a:xfrm rot="0">
              <a:off x="7389220" y="1634331"/>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name="TextBox 33" id="33"/>
            <p:cNvSpPr txBox="true"/>
            <p:nvPr/>
          </p:nvSpPr>
          <p:spPr>
            <a:xfrm rot="0">
              <a:off x="962569" y="2468339"/>
              <a:ext cx="5863694"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API Endpoint Design</a:t>
              </a:r>
            </a:p>
          </p:txBody>
        </p:sp>
        <p:sp>
          <p:nvSpPr>
            <p:cNvPr name="TextBox 34" id="34"/>
            <p:cNvSpPr txBox="true"/>
            <p:nvPr/>
          </p:nvSpPr>
          <p:spPr>
            <a:xfrm rot="0">
              <a:off x="7389220" y="2468339"/>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name="TextBox 35" id="35"/>
            <p:cNvSpPr txBox="true"/>
            <p:nvPr/>
          </p:nvSpPr>
          <p:spPr>
            <a:xfrm rot="0">
              <a:off x="962569" y="3301989"/>
              <a:ext cx="6106313"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Implementation</a:t>
              </a:r>
            </a:p>
          </p:txBody>
        </p:sp>
        <p:sp>
          <p:nvSpPr>
            <p:cNvPr name="TextBox 36" id="36"/>
            <p:cNvSpPr txBox="true"/>
            <p:nvPr/>
          </p:nvSpPr>
          <p:spPr>
            <a:xfrm rot="0">
              <a:off x="7389220" y="3301989"/>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
          <p:nvSpPr>
            <p:cNvPr name="TextBox 37" id="37"/>
            <p:cNvSpPr txBox="true"/>
            <p:nvPr/>
          </p:nvSpPr>
          <p:spPr>
            <a:xfrm rot="0">
              <a:off x="7389220" y="6636946"/>
              <a:ext cx="881135" cy="662180"/>
            </a:xfrm>
            <a:prstGeom prst="rect">
              <a:avLst/>
            </a:prstGeom>
          </p:spPr>
          <p:txBody>
            <a:bodyPr anchor="t" rtlCol="false" tIns="0" lIns="0" bIns="0" rIns="0">
              <a:spAutoFit/>
            </a:bodyPr>
            <a:lstStyle/>
            <a:p>
              <a:pPr algn="r">
                <a:lnSpc>
                  <a:spcPts val="3995"/>
                </a:lnSpc>
                <a:spcBef>
                  <a:spcPct val="0"/>
                </a:spcBef>
              </a:pPr>
            </a:p>
          </p:txBody>
        </p:sp>
      </p:grpSp>
      <p:sp>
        <p:nvSpPr>
          <p:cNvPr name="TextBox 38" id="38"/>
          <p:cNvSpPr txBox="true"/>
          <p:nvPr/>
        </p:nvSpPr>
        <p:spPr>
          <a:xfrm rot="0">
            <a:off x="2700858" y="331094"/>
            <a:ext cx="7709469" cy="1252338"/>
          </a:xfrm>
          <a:prstGeom prst="rect">
            <a:avLst/>
          </a:prstGeom>
        </p:spPr>
        <p:txBody>
          <a:bodyPr anchor="t" rtlCol="false" tIns="0" lIns="0" bIns="0" rIns="0">
            <a:spAutoFit/>
          </a:bodyPr>
          <a:lstStyle/>
          <a:p>
            <a:pPr algn="l">
              <a:lnSpc>
                <a:spcPts val="10248"/>
              </a:lnSpc>
              <a:spcBef>
                <a:spcPct val="0"/>
              </a:spcBef>
            </a:pPr>
            <a:r>
              <a:rPr lang="en-US" b="true" sz="7320">
                <a:solidFill>
                  <a:srgbClr val="051D40"/>
                </a:solidFill>
                <a:latin typeface="Montserrat Bold"/>
                <a:ea typeface="Montserrat Bold"/>
                <a:cs typeface="Montserrat Bold"/>
                <a:sym typeface="Montserrat Bold"/>
              </a:rPr>
              <a:t>Table Content</a:t>
            </a:r>
          </a:p>
        </p:txBody>
      </p:sp>
      <p:grpSp>
        <p:nvGrpSpPr>
          <p:cNvPr name="Group 39" id="39"/>
          <p:cNvGrpSpPr/>
          <p:nvPr/>
        </p:nvGrpSpPr>
        <p:grpSpPr>
          <a:xfrm rot="0">
            <a:off x="3133308" y="3012051"/>
            <a:ext cx="6202767" cy="510937"/>
            <a:chOff x="0" y="0"/>
            <a:chExt cx="8270356" cy="681249"/>
          </a:xfrm>
        </p:grpSpPr>
        <p:sp>
          <p:nvSpPr>
            <p:cNvPr name="Freeform 40" id="40"/>
            <p:cNvSpPr/>
            <p:nvPr/>
          </p:nvSpPr>
          <p:spPr>
            <a:xfrm flipH="false" flipV="false" rot="5400000">
              <a:off x="-38398" y="38398"/>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962569" y="-33328"/>
              <a:ext cx="5524028"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Technologies &amp; Tools</a:t>
              </a:r>
            </a:p>
          </p:txBody>
        </p:sp>
        <p:sp>
          <p:nvSpPr>
            <p:cNvPr name="TextBox 42" id="42"/>
            <p:cNvSpPr txBox="true"/>
            <p:nvPr/>
          </p:nvSpPr>
          <p:spPr>
            <a:xfrm rot="0">
              <a:off x="7389220" y="-33328"/>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grpSp>
      <p:grpSp>
        <p:nvGrpSpPr>
          <p:cNvPr name="Group 43" id="43"/>
          <p:cNvGrpSpPr/>
          <p:nvPr/>
        </p:nvGrpSpPr>
        <p:grpSpPr>
          <a:xfrm rot="0">
            <a:off x="3133308" y="3637288"/>
            <a:ext cx="6202767" cy="510937"/>
            <a:chOff x="0" y="0"/>
            <a:chExt cx="8270356" cy="681249"/>
          </a:xfrm>
        </p:grpSpPr>
        <p:sp>
          <p:nvSpPr>
            <p:cNvPr name="Freeform 44" id="44"/>
            <p:cNvSpPr/>
            <p:nvPr/>
          </p:nvSpPr>
          <p:spPr>
            <a:xfrm flipH="false" flipV="false" rot="5400000">
              <a:off x="-38398" y="38398"/>
              <a:ext cx="681249" cy="604454"/>
            </a:xfrm>
            <a:custGeom>
              <a:avLst/>
              <a:gdLst/>
              <a:ahLst/>
              <a:cxnLst/>
              <a:rect r="r" b="b" t="t" l="l"/>
              <a:pathLst>
                <a:path h="604454" w="681249">
                  <a:moveTo>
                    <a:pt x="0" y="0"/>
                  </a:moveTo>
                  <a:lnTo>
                    <a:pt x="681250" y="0"/>
                  </a:lnTo>
                  <a:lnTo>
                    <a:pt x="681250" y="604454"/>
                  </a:lnTo>
                  <a:lnTo>
                    <a:pt x="0" y="60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5" id="45"/>
            <p:cNvSpPr txBox="true"/>
            <p:nvPr/>
          </p:nvSpPr>
          <p:spPr>
            <a:xfrm rot="0">
              <a:off x="962569" y="-33328"/>
              <a:ext cx="5524028" cy="662180"/>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Architecture</a:t>
              </a:r>
            </a:p>
          </p:txBody>
        </p:sp>
        <p:sp>
          <p:nvSpPr>
            <p:cNvPr name="TextBox 46" id="46"/>
            <p:cNvSpPr txBox="true"/>
            <p:nvPr/>
          </p:nvSpPr>
          <p:spPr>
            <a:xfrm rot="0">
              <a:off x="7389220" y="-33328"/>
              <a:ext cx="881135" cy="662180"/>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857739" y="2416978"/>
            <a:ext cx="10494490" cy="1582449"/>
          </a:xfrm>
          <a:prstGeom prst="rect">
            <a:avLst/>
          </a:prstGeom>
        </p:spPr>
        <p:txBody>
          <a:bodyPr anchor="t" rtlCol="false" tIns="0" lIns="0" bIns="0" rIns="0">
            <a:spAutoFit/>
          </a:bodyPr>
          <a:lstStyle/>
          <a:p>
            <a:pPr algn="l">
              <a:lnSpc>
                <a:spcPts val="4128"/>
              </a:lnSpc>
              <a:spcBef>
                <a:spcPct val="0"/>
              </a:spcBef>
            </a:pPr>
            <a:r>
              <a:rPr lang="en-US" sz="2948" spc="-58">
                <a:solidFill>
                  <a:srgbClr val="010101"/>
                </a:solidFill>
                <a:latin typeface="Poppins"/>
                <a:ea typeface="Poppins"/>
                <a:cs typeface="Poppins"/>
                <a:sym typeface="Poppins"/>
              </a:rPr>
              <a:t>This project is a Library Tracking System built using Spring Boot to manage books, members, and borrowing activities. </a:t>
            </a:r>
          </a:p>
        </p:txBody>
      </p:sp>
      <p:sp>
        <p:nvSpPr>
          <p:cNvPr name="TextBox 6" id="6"/>
          <p:cNvSpPr txBox="true"/>
          <p:nvPr/>
        </p:nvSpPr>
        <p:spPr>
          <a:xfrm rot="0">
            <a:off x="814671" y="159703"/>
            <a:ext cx="823522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Intro</a:t>
            </a:r>
            <a:r>
              <a:rPr lang="en-US" b="true" sz="9200">
                <a:solidFill>
                  <a:srgbClr val="000000"/>
                </a:solidFill>
                <a:latin typeface="Canva Sans Bold"/>
                <a:ea typeface="Canva Sans Bold"/>
                <a:cs typeface="Canva Sans Bold"/>
                <a:sym typeface="Canva Sans Bold"/>
              </a:rPr>
              <a:t>duction</a:t>
            </a:r>
          </a:p>
        </p:txBody>
      </p:sp>
      <p:sp>
        <p:nvSpPr>
          <p:cNvPr name="TextBox 7" id="7"/>
          <p:cNvSpPr txBox="true"/>
          <p:nvPr/>
        </p:nvSpPr>
        <p:spPr>
          <a:xfrm rot="0">
            <a:off x="1389991" y="1640522"/>
            <a:ext cx="6066988" cy="688974"/>
          </a:xfrm>
          <a:prstGeom prst="rect">
            <a:avLst/>
          </a:prstGeom>
        </p:spPr>
        <p:txBody>
          <a:bodyPr anchor="t" rtlCol="false" tIns="0" lIns="0" bIns="0" rIns="0">
            <a:spAutoFit/>
          </a:bodyPr>
          <a:lstStyle/>
          <a:p>
            <a:pPr algn="ctr" marL="863606" indent="-431803" lvl="1">
              <a:lnSpc>
                <a:spcPts val="5600"/>
              </a:lnSpc>
              <a:buFont typeface="Arial"/>
              <a:buChar char="•"/>
            </a:pPr>
            <a:r>
              <a:rPr lang="en-US" b="true" sz="4000">
                <a:solidFill>
                  <a:srgbClr val="000000"/>
                </a:solidFill>
                <a:latin typeface="Canva Sans Bold"/>
                <a:ea typeface="Canva Sans Bold"/>
                <a:cs typeface="Canva Sans Bold"/>
                <a:sym typeface="Canva Sans Bold"/>
              </a:rPr>
              <a:t>Project</a:t>
            </a:r>
            <a:r>
              <a:rPr lang="en-US" b="true" sz="4000">
                <a:solidFill>
                  <a:srgbClr val="000000"/>
                </a:solidFill>
                <a:latin typeface="Canva Sans Bold"/>
                <a:ea typeface="Canva Sans Bold"/>
                <a:cs typeface="Canva Sans Bold"/>
                <a:sym typeface="Canva Sans Bold"/>
              </a:rPr>
              <a:t> Overview</a:t>
            </a:r>
          </a:p>
        </p:txBody>
      </p:sp>
      <p:sp>
        <p:nvSpPr>
          <p:cNvPr name="TextBox 8" id="8"/>
          <p:cNvSpPr txBox="true"/>
          <p:nvPr/>
        </p:nvSpPr>
        <p:spPr>
          <a:xfrm rot="0">
            <a:off x="2619449" y="4270216"/>
            <a:ext cx="13087202" cy="29806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Security and Authentication Lead – Handles login, roles.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Handles main entity CRUD</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Handles secondary module CRUD.</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Frontend/Thymeleaf: Templates, access control.</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Database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879814" y="2549428"/>
            <a:ext cx="13789552" cy="1582449"/>
          </a:xfrm>
          <a:prstGeom prst="rect">
            <a:avLst/>
          </a:prstGeom>
        </p:spPr>
        <p:txBody>
          <a:bodyPr anchor="t" rtlCol="false" tIns="0" lIns="0" bIns="0" rIns="0">
            <a:spAutoFit/>
          </a:bodyPr>
          <a:lstStyle/>
          <a:p>
            <a:pPr algn="l">
              <a:lnSpc>
                <a:spcPts val="4128"/>
              </a:lnSpc>
              <a:spcBef>
                <a:spcPct val="0"/>
              </a:spcBef>
            </a:pPr>
            <a:r>
              <a:rPr lang="en-US" sz="2948" spc="-58">
                <a:solidFill>
                  <a:srgbClr val="010101"/>
                </a:solidFill>
                <a:latin typeface="Poppins"/>
                <a:ea typeface="Poppins"/>
                <a:cs typeface="Poppins"/>
                <a:sym typeface="Poppins"/>
              </a:rPr>
              <a:t>This project build especially for librarians and library members  to keep track on borrow record. Librarians can  manage member, books and borrow record. Meanwhile, members can only view their borrow recorder. </a:t>
            </a:r>
          </a:p>
        </p:txBody>
      </p:sp>
      <p:sp>
        <p:nvSpPr>
          <p:cNvPr name="TextBox 6" id="6"/>
          <p:cNvSpPr txBox="true"/>
          <p:nvPr/>
        </p:nvSpPr>
        <p:spPr>
          <a:xfrm rot="0">
            <a:off x="814671" y="159703"/>
            <a:ext cx="823522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Intro</a:t>
            </a:r>
            <a:r>
              <a:rPr lang="en-US" b="true" sz="9200">
                <a:solidFill>
                  <a:srgbClr val="000000"/>
                </a:solidFill>
                <a:latin typeface="Canva Sans Bold"/>
                <a:ea typeface="Canva Sans Bold"/>
                <a:cs typeface="Canva Sans Bold"/>
                <a:sym typeface="Canva Sans Bold"/>
              </a:rPr>
              <a:t>duction</a:t>
            </a:r>
          </a:p>
        </p:txBody>
      </p:sp>
      <p:sp>
        <p:nvSpPr>
          <p:cNvPr name="TextBox 7" id="7"/>
          <p:cNvSpPr txBox="true"/>
          <p:nvPr/>
        </p:nvSpPr>
        <p:spPr>
          <a:xfrm rot="0">
            <a:off x="1389991" y="1640522"/>
            <a:ext cx="6066988" cy="688974"/>
          </a:xfrm>
          <a:prstGeom prst="rect">
            <a:avLst/>
          </a:prstGeom>
        </p:spPr>
        <p:txBody>
          <a:bodyPr anchor="t" rtlCol="false" tIns="0" lIns="0" bIns="0" rIns="0">
            <a:spAutoFit/>
          </a:bodyPr>
          <a:lstStyle/>
          <a:p>
            <a:pPr algn="ctr" marL="863606" indent="-431803" lvl="1">
              <a:lnSpc>
                <a:spcPts val="5600"/>
              </a:lnSpc>
              <a:buFont typeface="Arial"/>
              <a:buChar char="•"/>
            </a:pPr>
            <a:r>
              <a:rPr lang="en-US" b="true" sz="4000">
                <a:solidFill>
                  <a:srgbClr val="000000"/>
                </a:solidFill>
                <a:latin typeface="Canva Sans Bold"/>
                <a:ea typeface="Canva Sans Bold"/>
                <a:cs typeface="Canva Sans Bold"/>
                <a:sym typeface="Canva Sans Bold"/>
              </a:rPr>
              <a:t>Project</a:t>
            </a:r>
            <a:r>
              <a:rPr lang="en-US" b="true" sz="4000">
                <a:solidFill>
                  <a:srgbClr val="000000"/>
                </a:solidFill>
                <a:latin typeface="Canva Sans Bold"/>
                <a:ea typeface="Canva Sans Bold"/>
                <a:cs typeface="Canva Sans Bold"/>
                <a:sym typeface="Canva Sans Bold"/>
              </a:rPr>
              <a:t> Objective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14224" y="1028700"/>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569160" y="600076"/>
            <a:ext cx="5745142" cy="771523"/>
          </a:xfrm>
          <a:prstGeom prst="rect">
            <a:avLst/>
          </a:prstGeom>
        </p:spPr>
        <p:txBody>
          <a:bodyPr anchor="t" rtlCol="false" tIns="0" lIns="0" bIns="0" rIns="0">
            <a:spAutoFit/>
          </a:bodyPr>
          <a:lstStyle/>
          <a:p>
            <a:pPr algn="l">
              <a:lnSpc>
                <a:spcPts val="6300"/>
              </a:lnSpc>
              <a:spcBef>
                <a:spcPct val="0"/>
              </a:spcBef>
            </a:pPr>
            <a:r>
              <a:rPr lang="en-US" b="true" sz="4500">
                <a:solidFill>
                  <a:srgbClr val="051D40"/>
                </a:solidFill>
                <a:latin typeface="Montserrat Bold"/>
                <a:ea typeface="Montserrat Bold"/>
                <a:cs typeface="Montserrat Bold"/>
                <a:sym typeface="Montserrat Bold"/>
              </a:rPr>
              <a:t>Project Planing</a:t>
            </a:r>
          </a:p>
        </p:txBody>
      </p:sp>
      <p:sp>
        <p:nvSpPr>
          <p:cNvPr name="TextBox 9" id="9"/>
          <p:cNvSpPr txBox="true"/>
          <p:nvPr/>
        </p:nvSpPr>
        <p:spPr>
          <a:xfrm rot="0">
            <a:off x="3152985" y="1630795"/>
            <a:ext cx="4059555" cy="514350"/>
          </a:xfrm>
          <a:prstGeom prst="rect">
            <a:avLst/>
          </a:prstGeom>
        </p:spPr>
        <p:txBody>
          <a:bodyPr anchor="t" rtlCol="false" tIns="0" lIns="0" bIns="0" rIns="0">
            <a:spAutoFit/>
          </a:bodyPr>
          <a:lstStyle/>
          <a:p>
            <a:pPr algn="ctr">
              <a:lnSpc>
                <a:spcPts val="4200"/>
              </a:lnSpc>
            </a:pPr>
            <a:r>
              <a:rPr lang="en-US" sz="3000" b="true">
                <a:solidFill>
                  <a:srgbClr val="051D40"/>
                </a:solidFill>
                <a:latin typeface="Canva Sans Bold"/>
                <a:ea typeface="Canva Sans Bold"/>
                <a:cs typeface="Canva Sans Bold"/>
                <a:sym typeface="Canva Sans Bold"/>
              </a:rPr>
              <a:t>Req</a:t>
            </a:r>
            <a:r>
              <a:rPr lang="en-US" b="true" sz="3000">
                <a:solidFill>
                  <a:srgbClr val="051D40"/>
                </a:solidFill>
                <a:latin typeface="Canva Sans Bold"/>
                <a:ea typeface="Canva Sans Bold"/>
                <a:cs typeface="Canva Sans Bold"/>
                <a:sym typeface="Canva Sans Bold"/>
              </a:rPr>
              <a:t>uirement Analysis</a:t>
            </a:r>
          </a:p>
        </p:txBody>
      </p:sp>
      <p:sp>
        <p:nvSpPr>
          <p:cNvPr name="TextBox 10" id="10"/>
          <p:cNvSpPr txBox="true"/>
          <p:nvPr/>
        </p:nvSpPr>
        <p:spPr>
          <a:xfrm rot="0">
            <a:off x="3317602" y="2279848"/>
            <a:ext cx="6463974"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spc="-33">
                <a:solidFill>
                  <a:srgbClr val="051D40"/>
                </a:solidFill>
                <a:latin typeface="Canva Sans"/>
                <a:ea typeface="Canva Sans"/>
                <a:cs typeface="Canva Sans"/>
                <a:sym typeface="Canva Sans"/>
              </a:rPr>
              <a:t>I</a:t>
            </a:r>
            <a:r>
              <a:rPr lang="en-US" sz="3399" spc="-33">
                <a:solidFill>
                  <a:srgbClr val="051D40"/>
                </a:solidFill>
                <a:latin typeface="Canva Sans"/>
                <a:ea typeface="Canva Sans"/>
                <a:cs typeface="Canva Sans"/>
                <a:sym typeface="Canva Sans"/>
              </a:rPr>
              <a:t>dentify Role</a:t>
            </a:r>
          </a:p>
          <a:p>
            <a:pPr algn="l" marL="734059" indent="-367030" lvl="1">
              <a:lnSpc>
                <a:spcPts val="4759"/>
              </a:lnSpc>
              <a:buFont typeface="Arial"/>
              <a:buChar char="•"/>
            </a:pPr>
            <a:r>
              <a:rPr lang="en-US" sz="3399" spc="-33">
                <a:solidFill>
                  <a:srgbClr val="051D40"/>
                </a:solidFill>
                <a:latin typeface="Canva Sans"/>
                <a:ea typeface="Canva Sans"/>
                <a:cs typeface="Canva Sans"/>
                <a:sym typeface="Canva Sans"/>
              </a:rPr>
              <a:t>Define core features</a:t>
            </a:r>
          </a:p>
          <a:p>
            <a:pPr algn="l">
              <a:lnSpc>
                <a:spcPts val="4759"/>
              </a:lnSpc>
            </a:pPr>
          </a:p>
        </p:txBody>
      </p:sp>
      <p:sp>
        <p:nvSpPr>
          <p:cNvPr name="TextBox 11" id="11"/>
          <p:cNvSpPr txBox="true"/>
          <p:nvPr/>
        </p:nvSpPr>
        <p:spPr>
          <a:xfrm rot="0">
            <a:off x="3152985" y="3774638"/>
            <a:ext cx="2733040" cy="514350"/>
          </a:xfrm>
          <a:prstGeom prst="rect">
            <a:avLst/>
          </a:prstGeom>
        </p:spPr>
        <p:txBody>
          <a:bodyPr anchor="t" rtlCol="false" tIns="0" lIns="0" bIns="0" rIns="0">
            <a:spAutoFit/>
          </a:bodyPr>
          <a:lstStyle/>
          <a:p>
            <a:pPr algn="ctr">
              <a:lnSpc>
                <a:spcPts val="4200"/>
              </a:lnSpc>
            </a:pPr>
            <a:r>
              <a:rPr lang="en-US" sz="3000" b="true">
                <a:solidFill>
                  <a:srgbClr val="051D40"/>
                </a:solidFill>
                <a:latin typeface="Canva Sans Bold"/>
                <a:ea typeface="Canva Sans Bold"/>
                <a:cs typeface="Canva Sans Bold"/>
                <a:sym typeface="Canva Sans Bold"/>
              </a:rPr>
              <a:t>Syst</a:t>
            </a:r>
            <a:r>
              <a:rPr lang="en-US" b="true" sz="3000">
                <a:solidFill>
                  <a:srgbClr val="051D40"/>
                </a:solidFill>
                <a:latin typeface="Canva Sans Bold"/>
                <a:ea typeface="Canva Sans Bold"/>
                <a:cs typeface="Canva Sans Bold"/>
                <a:sym typeface="Canva Sans Bold"/>
              </a:rPr>
              <a:t>em Design</a:t>
            </a:r>
          </a:p>
        </p:txBody>
      </p:sp>
      <p:sp>
        <p:nvSpPr>
          <p:cNvPr name="TextBox 12" id="12"/>
          <p:cNvSpPr txBox="true"/>
          <p:nvPr/>
        </p:nvSpPr>
        <p:spPr>
          <a:xfrm rot="0">
            <a:off x="3441250" y="4422338"/>
            <a:ext cx="6492875"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spc="-33">
                <a:solidFill>
                  <a:srgbClr val="051D40"/>
                </a:solidFill>
                <a:latin typeface="Canva Sans"/>
                <a:ea typeface="Canva Sans"/>
                <a:cs typeface="Canva Sans"/>
                <a:sym typeface="Canva Sans"/>
              </a:rPr>
              <a:t>Designing</a:t>
            </a:r>
            <a:r>
              <a:rPr lang="en-US" sz="3399" spc="-33">
                <a:solidFill>
                  <a:srgbClr val="051D40"/>
                </a:solidFill>
                <a:latin typeface="Canva Sans"/>
                <a:ea typeface="Canva Sans"/>
                <a:cs typeface="Canva Sans"/>
                <a:sym typeface="Canva Sans"/>
              </a:rPr>
              <a:t> Database Schema</a:t>
            </a:r>
          </a:p>
          <a:p>
            <a:pPr algn="l" marL="734059" indent="-367030" lvl="1">
              <a:lnSpc>
                <a:spcPts val="4759"/>
              </a:lnSpc>
              <a:buFont typeface="Arial"/>
              <a:buChar char="•"/>
            </a:pPr>
            <a:r>
              <a:rPr lang="en-US" sz="3399" spc="-33">
                <a:solidFill>
                  <a:srgbClr val="051D40"/>
                </a:solidFill>
                <a:latin typeface="Canva Sans"/>
                <a:ea typeface="Canva Sans"/>
                <a:cs typeface="Canva Sans"/>
                <a:sym typeface="Canva Sans"/>
              </a:rPr>
              <a:t>Designing UI</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737449" y="6040838"/>
            <a:ext cx="2242449" cy="2242449"/>
          </a:xfrm>
          <a:custGeom>
            <a:avLst/>
            <a:gdLst/>
            <a:ahLst/>
            <a:cxnLst/>
            <a:rect r="r" b="b" t="t" l="l"/>
            <a:pathLst>
              <a:path h="2242449" w="2242449">
                <a:moveTo>
                  <a:pt x="0" y="0"/>
                </a:moveTo>
                <a:lnTo>
                  <a:pt x="2242448" y="0"/>
                </a:lnTo>
                <a:lnTo>
                  <a:pt x="2242448" y="2242449"/>
                </a:lnTo>
                <a:lnTo>
                  <a:pt x="0" y="2242449"/>
                </a:lnTo>
                <a:lnTo>
                  <a:pt x="0" y="0"/>
                </a:lnTo>
                <a:close/>
              </a:path>
            </a:pathLst>
          </a:custGeom>
          <a:blipFill>
            <a:blip r:embed="rId2"/>
            <a:stretch>
              <a:fillRect l="0" t="0" r="0" b="0"/>
            </a:stretch>
          </a:blipFill>
        </p:spPr>
      </p:sp>
      <p:sp>
        <p:nvSpPr>
          <p:cNvPr name="Freeform 6" id="6"/>
          <p:cNvSpPr/>
          <p:nvPr/>
        </p:nvSpPr>
        <p:spPr>
          <a:xfrm flipH="false" flipV="false" rot="0">
            <a:off x="1931563" y="2549137"/>
            <a:ext cx="2442752" cy="2195385"/>
          </a:xfrm>
          <a:custGeom>
            <a:avLst/>
            <a:gdLst/>
            <a:ahLst/>
            <a:cxnLst/>
            <a:rect r="r" b="b" t="t" l="l"/>
            <a:pathLst>
              <a:path h="2195385" w="2442752">
                <a:moveTo>
                  <a:pt x="0" y="0"/>
                </a:moveTo>
                <a:lnTo>
                  <a:pt x="2442752" y="0"/>
                </a:lnTo>
                <a:lnTo>
                  <a:pt x="2442752" y="2195385"/>
                </a:lnTo>
                <a:lnTo>
                  <a:pt x="0" y="2195385"/>
                </a:lnTo>
                <a:lnTo>
                  <a:pt x="0" y="0"/>
                </a:lnTo>
                <a:close/>
              </a:path>
            </a:pathLst>
          </a:custGeom>
          <a:blipFill>
            <a:blip r:embed="rId3"/>
            <a:stretch>
              <a:fillRect l="0" t="0" r="0" b="0"/>
            </a:stretch>
          </a:blipFill>
        </p:spPr>
      </p:sp>
      <p:sp>
        <p:nvSpPr>
          <p:cNvPr name="Freeform 7" id="7"/>
          <p:cNvSpPr/>
          <p:nvPr/>
        </p:nvSpPr>
        <p:spPr>
          <a:xfrm flipH="false" flipV="false" rot="0">
            <a:off x="9144000" y="2375939"/>
            <a:ext cx="3085108" cy="2260843"/>
          </a:xfrm>
          <a:custGeom>
            <a:avLst/>
            <a:gdLst/>
            <a:ahLst/>
            <a:cxnLst/>
            <a:rect r="r" b="b" t="t" l="l"/>
            <a:pathLst>
              <a:path h="2260843" w="3085108">
                <a:moveTo>
                  <a:pt x="0" y="0"/>
                </a:moveTo>
                <a:lnTo>
                  <a:pt x="3085108" y="0"/>
                </a:lnTo>
                <a:lnTo>
                  <a:pt x="3085108" y="2260842"/>
                </a:lnTo>
                <a:lnTo>
                  <a:pt x="0" y="2260842"/>
                </a:lnTo>
                <a:lnTo>
                  <a:pt x="0" y="0"/>
                </a:lnTo>
                <a:close/>
              </a:path>
            </a:pathLst>
          </a:custGeom>
          <a:blipFill>
            <a:blip r:embed="rId4"/>
            <a:stretch>
              <a:fillRect l="0" t="0" r="0" b="0"/>
            </a:stretch>
          </a:blipFill>
        </p:spPr>
      </p:sp>
      <p:sp>
        <p:nvSpPr>
          <p:cNvPr name="Freeform 8" id="8"/>
          <p:cNvSpPr/>
          <p:nvPr/>
        </p:nvSpPr>
        <p:spPr>
          <a:xfrm flipH="false" flipV="false" rot="0">
            <a:off x="5952966" y="1869220"/>
            <a:ext cx="1784483" cy="3274280"/>
          </a:xfrm>
          <a:custGeom>
            <a:avLst/>
            <a:gdLst/>
            <a:ahLst/>
            <a:cxnLst/>
            <a:rect r="r" b="b" t="t" l="l"/>
            <a:pathLst>
              <a:path h="3274280" w="1784483">
                <a:moveTo>
                  <a:pt x="0" y="0"/>
                </a:moveTo>
                <a:lnTo>
                  <a:pt x="1784483" y="0"/>
                </a:lnTo>
                <a:lnTo>
                  <a:pt x="1784483" y="3274280"/>
                </a:lnTo>
                <a:lnTo>
                  <a:pt x="0" y="3274280"/>
                </a:lnTo>
                <a:lnTo>
                  <a:pt x="0" y="0"/>
                </a:lnTo>
                <a:close/>
              </a:path>
            </a:pathLst>
          </a:custGeom>
          <a:blipFill>
            <a:blip r:embed="rId5"/>
            <a:stretch>
              <a:fillRect l="0" t="0" r="0" b="0"/>
            </a:stretch>
          </a:blipFill>
        </p:spPr>
      </p:sp>
      <p:sp>
        <p:nvSpPr>
          <p:cNvPr name="Freeform 9" id="9"/>
          <p:cNvSpPr/>
          <p:nvPr/>
        </p:nvSpPr>
        <p:spPr>
          <a:xfrm flipH="false" flipV="false" rot="0">
            <a:off x="2569160" y="5829675"/>
            <a:ext cx="2662496" cy="2548110"/>
          </a:xfrm>
          <a:custGeom>
            <a:avLst/>
            <a:gdLst/>
            <a:ahLst/>
            <a:cxnLst/>
            <a:rect r="r" b="b" t="t" l="l"/>
            <a:pathLst>
              <a:path h="2548110" w="2662496">
                <a:moveTo>
                  <a:pt x="0" y="0"/>
                </a:moveTo>
                <a:lnTo>
                  <a:pt x="2662495" y="0"/>
                </a:lnTo>
                <a:lnTo>
                  <a:pt x="2662495" y="2548109"/>
                </a:lnTo>
                <a:lnTo>
                  <a:pt x="0" y="2548109"/>
                </a:lnTo>
                <a:lnTo>
                  <a:pt x="0" y="0"/>
                </a:lnTo>
                <a:close/>
              </a:path>
            </a:pathLst>
          </a:custGeom>
          <a:blipFill>
            <a:blip r:embed="rId6"/>
            <a:stretch>
              <a:fillRect l="0" t="-3443" r="-104591" b="-3443"/>
            </a:stretch>
          </a:blipFill>
        </p:spPr>
      </p:sp>
      <p:sp>
        <p:nvSpPr>
          <p:cNvPr name="Freeform 10" id="10"/>
          <p:cNvSpPr/>
          <p:nvPr/>
        </p:nvSpPr>
        <p:spPr>
          <a:xfrm flipH="false" flipV="false" rot="0">
            <a:off x="13638808" y="2420023"/>
            <a:ext cx="2453612" cy="2453612"/>
          </a:xfrm>
          <a:custGeom>
            <a:avLst/>
            <a:gdLst/>
            <a:ahLst/>
            <a:cxnLst/>
            <a:rect r="r" b="b" t="t" l="l"/>
            <a:pathLst>
              <a:path h="2453612" w="2453612">
                <a:moveTo>
                  <a:pt x="0" y="0"/>
                </a:moveTo>
                <a:lnTo>
                  <a:pt x="2453612" y="0"/>
                </a:lnTo>
                <a:lnTo>
                  <a:pt x="2453612" y="2453612"/>
                </a:lnTo>
                <a:lnTo>
                  <a:pt x="0" y="2453612"/>
                </a:lnTo>
                <a:lnTo>
                  <a:pt x="0" y="0"/>
                </a:lnTo>
                <a:close/>
              </a:path>
            </a:pathLst>
          </a:custGeom>
          <a:blipFill>
            <a:blip r:embed="rId7"/>
            <a:stretch>
              <a:fillRect l="0" t="0" r="0" b="0"/>
            </a:stretch>
          </a:blipFill>
        </p:spPr>
      </p:sp>
      <p:sp>
        <p:nvSpPr>
          <p:cNvPr name="Freeform 11" id="11"/>
          <p:cNvSpPr/>
          <p:nvPr/>
        </p:nvSpPr>
        <p:spPr>
          <a:xfrm flipH="false" flipV="false" rot="0">
            <a:off x="12229108" y="5742384"/>
            <a:ext cx="2540903" cy="2540903"/>
          </a:xfrm>
          <a:custGeom>
            <a:avLst/>
            <a:gdLst/>
            <a:ahLst/>
            <a:cxnLst/>
            <a:rect r="r" b="b" t="t" l="l"/>
            <a:pathLst>
              <a:path h="2540903" w="2540903">
                <a:moveTo>
                  <a:pt x="0" y="0"/>
                </a:moveTo>
                <a:lnTo>
                  <a:pt x="2540903" y="0"/>
                </a:lnTo>
                <a:lnTo>
                  <a:pt x="2540903" y="2540903"/>
                </a:lnTo>
                <a:lnTo>
                  <a:pt x="0" y="2540903"/>
                </a:lnTo>
                <a:lnTo>
                  <a:pt x="0" y="0"/>
                </a:lnTo>
                <a:close/>
              </a:path>
            </a:pathLst>
          </a:custGeom>
          <a:blipFill>
            <a:blip r:embed="rId8"/>
            <a:stretch>
              <a:fillRect l="0" t="0" r="0" b="0"/>
            </a:stretch>
          </a:blipFill>
        </p:spPr>
      </p:sp>
      <p:sp>
        <p:nvSpPr>
          <p:cNvPr name="TextBox 12" id="12"/>
          <p:cNvSpPr txBox="true"/>
          <p:nvPr/>
        </p:nvSpPr>
        <p:spPr>
          <a:xfrm rot="0">
            <a:off x="2569160" y="600076"/>
            <a:ext cx="7212416" cy="771523"/>
          </a:xfrm>
          <a:prstGeom prst="rect">
            <a:avLst/>
          </a:prstGeom>
        </p:spPr>
        <p:txBody>
          <a:bodyPr anchor="t" rtlCol="false" tIns="0" lIns="0" bIns="0" rIns="0">
            <a:spAutoFit/>
          </a:bodyPr>
          <a:lstStyle/>
          <a:p>
            <a:pPr algn="l">
              <a:lnSpc>
                <a:spcPts val="6300"/>
              </a:lnSpc>
              <a:spcBef>
                <a:spcPct val="0"/>
              </a:spcBef>
            </a:pPr>
            <a:r>
              <a:rPr lang="en-US" b="true" sz="4500">
                <a:solidFill>
                  <a:srgbClr val="051D40"/>
                </a:solidFill>
                <a:latin typeface="Montserrat Bold"/>
                <a:ea typeface="Montserrat Bold"/>
                <a:cs typeface="Montserrat Bold"/>
                <a:sym typeface="Montserrat Bold"/>
              </a:rPr>
              <a:t>Technologies &amp; Tools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85222" y="1835750"/>
            <a:ext cx="8717556" cy="5829866"/>
          </a:xfrm>
          <a:custGeom>
            <a:avLst/>
            <a:gdLst/>
            <a:ahLst/>
            <a:cxnLst/>
            <a:rect r="r" b="b" t="t" l="l"/>
            <a:pathLst>
              <a:path h="5829866" w="8717556">
                <a:moveTo>
                  <a:pt x="0" y="0"/>
                </a:moveTo>
                <a:lnTo>
                  <a:pt x="8717556" y="0"/>
                </a:lnTo>
                <a:lnTo>
                  <a:pt x="8717556" y="5829865"/>
                </a:lnTo>
                <a:lnTo>
                  <a:pt x="0" y="5829865"/>
                </a:lnTo>
                <a:lnTo>
                  <a:pt x="0" y="0"/>
                </a:lnTo>
                <a:close/>
              </a:path>
            </a:pathLst>
          </a:custGeom>
          <a:blipFill>
            <a:blip r:embed="rId2"/>
            <a:stretch>
              <a:fillRect l="0" t="0" r="0" b="0"/>
            </a:stretch>
          </a:blipFill>
        </p:spPr>
      </p:sp>
      <p:sp>
        <p:nvSpPr>
          <p:cNvPr name="TextBox 6" id="6"/>
          <p:cNvSpPr txBox="true"/>
          <p:nvPr/>
        </p:nvSpPr>
        <p:spPr>
          <a:xfrm rot="0">
            <a:off x="2569160" y="257177"/>
            <a:ext cx="7212416" cy="771523"/>
          </a:xfrm>
          <a:prstGeom prst="rect">
            <a:avLst/>
          </a:prstGeom>
        </p:spPr>
        <p:txBody>
          <a:bodyPr anchor="t" rtlCol="false" tIns="0" lIns="0" bIns="0" rIns="0">
            <a:spAutoFit/>
          </a:bodyPr>
          <a:lstStyle/>
          <a:p>
            <a:pPr algn="l">
              <a:lnSpc>
                <a:spcPts val="6300"/>
              </a:lnSpc>
              <a:spcBef>
                <a:spcPct val="0"/>
              </a:spcBef>
            </a:pPr>
            <a:r>
              <a:rPr lang="en-US" b="true" sz="4500">
                <a:solidFill>
                  <a:srgbClr val="051D40"/>
                </a:solidFill>
                <a:latin typeface="Montserrat Bold"/>
                <a:ea typeface="Montserrat Bold"/>
                <a:cs typeface="Montserrat Bold"/>
                <a:sym typeface="Montserrat Bold"/>
              </a:rPr>
              <a:t>Technologies &amp; Tools</a:t>
            </a:r>
          </a:p>
        </p:txBody>
      </p:sp>
      <p:sp>
        <p:nvSpPr>
          <p:cNvPr name="TextBox 7" id="7"/>
          <p:cNvSpPr txBox="true"/>
          <p:nvPr/>
        </p:nvSpPr>
        <p:spPr>
          <a:xfrm rot="0">
            <a:off x="3226868" y="1111518"/>
            <a:ext cx="2948500" cy="571831"/>
          </a:xfrm>
          <a:prstGeom prst="rect">
            <a:avLst/>
          </a:prstGeom>
        </p:spPr>
        <p:txBody>
          <a:bodyPr anchor="t" rtlCol="false" tIns="0" lIns="0" bIns="0" rIns="0">
            <a:spAutoFit/>
          </a:bodyPr>
          <a:lstStyle/>
          <a:p>
            <a:pPr algn="ctr">
              <a:lnSpc>
                <a:spcPts val="4644"/>
              </a:lnSpc>
            </a:pPr>
            <a:r>
              <a:rPr lang="en-US" sz="3317" b="true">
                <a:solidFill>
                  <a:srgbClr val="051D40"/>
                </a:solidFill>
                <a:latin typeface="Canva Sans Bold"/>
                <a:ea typeface="Canva Sans Bold"/>
                <a:cs typeface="Canva Sans Bold"/>
                <a:sym typeface="Canva Sans Bold"/>
              </a:rPr>
              <a:t>D</a:t>
            </a:r>
            <a:r>
              <a:rPr lang="en-US" b="true" sz="3317">
                <a:solidFill>
                  <a:srgbClr val="051D40"/>
                </a:solidFill>
                <a:latin typeface="Canva Sans Bold"/>
                <a:ea typeface="Canva Sans Bold"/>
                <a:cs typeface="Canva Sans Bold"/>
                <a:sym typeface="Canva Sans Bold"/>
              </a:rPr>
              <a:t>ependencies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681331" y="685801"/>
            <a:ext cx="4112318" cy="7282813"/>
          </a:xfrm>
          <a:custGeom>
            <a:avLst/>
            <a:gdLst/>
            <a:ahLst/>
            <a:cxnLst/>
            <a:rect r="r" b="b" t="t" l="l"/>
            <a:pathLst>
              <a:path h="7282813" w="4112318">
                <a:moveTo>
                  <a:pt x="0" y="0"/>
                </a:moveTo>
                <a:lnTo>
                  <a:pt x="4112318" y="0"/>
                </a:lnTo>
                <a:lnTo>
                  <a:pt x="4112318" y="7282812"/>
                </a:lnTo>
                <a:lnTo>
                  <a:pt x="0" y="7282812"/>
                </a:lnTo>
                <a:lnTo>
                  <a:pt x="0" y="0"/>
                </a:lnTo>
                <a:close/>
              </a:path>
            </a:pathLst>
          </a:custGeom>
          <a:blipFill>
            <a:blip r:embed="rId2"/>
            <a:stretch>
              <a:fillRect l="0" t="0" r="0" b="0"/>
            </a:stretch>
          </a:blipFill>
        </p:spPr>
      </p:sp>
      <p:sp>
        <p:nvSpPr>
          <p:cNvPr name="TextBox 6" id="6"/>
          <p:cNvSpPr txBox="true"/>
          <p:nvPr/>
        </p:nvSpPr>
        <p:spPr>
          <a:xfrm rot="0">
            <a:off x="2569160" y="257177"/>
            <a:ext cx="7212416" cy="771523"/>
          </a:xfrm>
          <a:prstGeom prst="rect">
            <a:avLst/>
          </a:prstGeom>
        </p:spPr>
        <p:txBody>
          <a:bodyPr anchor="t" rtlCol="false" tIns="0" lIns="0" bIns="0" rIns="0">
            <a:spAutoFit/>
          </a:bodyPr>
          <a:lstStyle/>
          <a:p>
            <a:pPr algn="l">
              <a:lnSpc>
                <a:spcPts val="6300"/>
              </a:lnSpc>
              <a:spcBef>
                <a:spcPct val="0"/>
              </a:spcBef>
            </a:pPr>
            <a:r>
              <a:rPr lang="en-US" b="true" sz="4500">
                <a:solidFill>
                  <a:srgbClr val="051D40"/>
                </a:solidFill>
                <a:latin typeface="Montserrat Bold"/>
                <a:ea typeface="Montserrat Bold"/>
                <a:cs typeface="Montserrat Bold"/>
                <a:sym typeface="Montserrat Bold"/>
              </a:rPr>
              <a:t>Architecture</a:t>
            </a:r>
          </a:p>
        </p:txBody>
      </p:sp>
      <p:sp>
        <p:nvSpPr>
          <p:cNvPr name="TextBox 7" id="7"/>
          <p:cNvSpPr txBox="true"/>
          <p:nvPr/>
        </p:nvSpPr>
        <p:spPr>
          <a:xfrm rot="0">
            <a:off x="3121492" y="1111518"/>
            <a:ext cx="3159251" cy="571831"/>
          </a:xfrm>
          <a:prstGeom prst="rect">
            <a:avLst/>
          </a:prstGeom>
        </p:spPr>
        <p:txBody>
          <a:bodyPr anchor="t" rtlCol="false" tIns="0" lIns="0" bIns="0" rIns="0">
            <a:spAutoFit/>
          </a:bodyPr>
          <a:lstStyle/>
          <a:p>
            <a:pPr algn="ctr">
              <a:lnSpc>
                <a:spcPts val="4644"/>
              </a:lnSpc>
            </a:pPr>
            <a:r>
              <a:rPr lang="en-US" sz="3317" b="true">
                <a:solidFill>
                  <a:srgbClr val="051D40"/>
                </a:solidFill>
                <a:latin typeface="Canva Sans Bold"/>
                <a:ea typeface="Canva Sans Bold"/>
                <a:cs typeface="Canva Sans Bold"/>
                <a:sym typeface="Canva Sans Bold"/>
              </a:rPr>
              <a:t>Folder Struture</a:t>
            </a:r>
          </a:p>
        </p:txBody>
      </p:sp>
      <p:grpSp>
        <p:nvGrpSpPr>
          <p:cNvPr name="Group 8" id="8"/>
          <p:cNvGrpSpPr/>
          <p:nvPr/>
        </p:nvGrpSpPr>
        <p:grpSpPr>
          <a:xfrm rot="0">
            <a:off x="7681331" y="1274761"/>
            <a:ext cx="4112318" cy="1983634"/>
            <a:chOff x="0" y="0"/>
            <a:chExt cx="1083080" cy="522439"/>
          </a:xfrm>
        </p:grpSpPr>
        <p:sp>
          <p:nvSpPr>
            <p:cNvPr name="Freeform 9" id="9"/>
            <p:cNvSpPr/>
            <p:nvPr/>
          </p:nvSpPr>
          <p:spPr>
            <a:xfrm flipH="false" flipV="false" rot="0">
              <a:off x="0" y="0"/>
              <a:ext cx="1083080" cy="522439"/>
            </a:xfrm>
            <a:custGeom>
              <a:avLst/>
              <a:gdLst/>
              <a:ahLst/>
              <a:cxnLst/>
              <a:rect r="r" b="b" t="t" l="l"/>
              <a:pathLst>
                <a:path h="522439" w="1083080">
                  <a:moveTo>
                    <a:pt x="32004" y="0"/>
                  </a:moveTo>
                  <a:lnTo>
                    <a:pt x="1051075" y="0"/>
                  </a:lnTo>
                  <a:cubicBezTo>
                    <a:pt x="1059563" y="0"/>
                    <a:pt x="1067704" y="3372"/>
                    <a:pt x="1073706" y="9374"/>
                  </a:cubicBezTo>
                  <a:cubicBezTo>
                    <a:pt x="1079708" y="15376"/>
                    <a:pt x="1083080" y="23516"/>
                    <a:pt x="1083080" y="32004"/>
                  </a:cubicBezTo>
                  <a:lnTo>
                    <a:pt x="1083080" y="490434"/>
                  </a:lnTo>
                  <a:cubicBezTo>
                    <a:pt x="1083080" y="498922"/>
                    <a:pt x="1079708" y="507063"/>
                    <a:pt x="1073706" y="513065"/>
                  </a:cubicBezTo>
                  <a:cubicBezTo>
                    <a:pt x="1067704" y="519067"/>
                    <a:pt x="1059563" y="522439"/>
                    <a:pt x="1051075" y="522439"/>
                  </a:cubicBezTo>
                  <a:lnTo>
                    <a:pt x="32004" y="522439"/>
                  </a:lnTo>
                  <a:cubicBezTo>
                    <a:pt x="23516" y="522439"/>
                    <a:pt x="15376" y="519067"/>
                    <a:pt x="9374" y="513065"/>
                  </a:cubicBezTo>
                  <a:cubicBezTo>
                    <a:pt x="3372" y="507063"/>
                    <a:pt x="0" y="498922"/>
                    <a:pt x="0" y="490434"/>
                  </a:cubicBezTo>
                  <a:lnTo>
                    <a:pt x="0" y="32004"/>
                  </a:lnTo>
                  <a:cubicBezTo>
                    <a:pt x="0" y="23516"/>
                    <a:pt x="3372" y="15376"/>
                    <a:pt x="9374" y="9374"/>
                  </a:cubicBezTo>
                  <a:cubicBezTo>
                    <a:pt x="15376" y="3372"/>
                    <a:pt x="23516" y="0"/>
                    <a:pt x="32004" y="0"/>
                  </a:cubicBez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47625"/>
              <a:ext cx="1083080" cy="570064"/>
            </a:xfrm>
            <a:prstGeom prst="rect">
              <a:avLst/>
            </a:prstGeom>
          </p:spPr>
          <p:txBody>
            <a:bodyPr anchor="ctr" rtlCol="false" tIns="50800" lIns="50800" bIns="50800" rIns="50800"/>
            <a:lstStyle/>
            <a:p>
              <a:pPr algn="ctr">
                <a:lnSpc>
                  <a:spcPts val="3665"/>
                </a:lnSpc>
              </a:pPr>
            </a:p>
          </p:txBody>
        </p:sp>
      </p:grpSp>
      <p:grpSp>
        <p:nvGrpSpPr>
          <p:cNvPr name="Group 11" id="11"/>
          <p:cNvGrpSpPr/>
          <p:nvPr/>
        </p:nvGrpSpPr>
        <p:grpSpPr>
          <a:xfrm rot="0">
            <a:off x="11793649" y="2028012"/>
            <a:ext cx="1344761" cy="477132"/>
            <a:chOff x="0" y="0"/>
            <a:chExt cx="1742427" cy="618227"/>
          </a:xfrm>
        </p:grpSpPr>
        <p:sp>
          <p:nvSpPr>
            <p:cNvPr name="Freeform 12" id="12"/>
            <p:cNvSpPr/>
            <p:nvPr/>
          </p:nvSpPr>
          <p:spPr>
            <a:xfrm flipH="false" flipV="false" rot="0">
              <a:off x="0" y="0"/>
              <a:ext cx="1742427" cy="618227"/>
            </a:xfrm>
            <a:custGeom>
              <a:avLst/>
              <a:gdLst/>
              <a:ahLst/>
              <a:cxnLst/>
              <a:rect r="r" b="b" t="t" l="l"/>
              <a:pathLst>
                <a:path h="618227" w="1742427">
                  <a:moveTo>
                    <a:pt x="1742427" y="309113"/>
                  </a:moveTo>
                  <a:lnTo>
                    <a:pt x="1336027" y="0"/>
                  </a:lnTo>
                  <a:lnTo>
                    <a:pt x="1336027" y="203200"/>
                  </a:lnTo>
                  <a:lnTo>
                    <a:pt x="0" y="203200"/>
                  </a:lnTo>
                  <a:lnTo>
                    <a:pt x="0" y="415027"/>
                  </a:lnTo>
                  <a:lnTo>
                    <a:pt x="1336027" y="415027"/>
                  </a:lnTo>
                  <a:lnTo>
                    <a:pt x="1336027" y="618227"/>
                  </a:lnTo>
                  <a:lnTo>
                    <a:pt x="1742427" y="309113"/>
                  </a:lnTo>
                  <a:close/>
                </a:path>
              </a:pathLst>
            </a:custGeom>
            <a:solidFill>
              <a:srgbClr val="FF3131"/>
            </a:solidFill>
            <a:ln w="38100" cap="sq">
              <a:solidFill>
                <a:srgbClr val="FF3131"/>
              </a:solidFill>
              <a:prstDash val="solid"/>
              <a:miter/>
            </a:ln>
          </p:spPr>
        </p:sp>
        <p:sp>
          <p:nvSpPr>
            <p:cNvPr name="TextBox 13" id="13"/>
            <p:cNvSpPr txBox="true"/>
            <p:nvPr/>
          </p:nvSpPr>
          <p:spPr>
            <a:xfrm>
              <a:off x="0" y="155575"/>
              <a:ext cx="1640827" cy="259452"/>
            </a:xfrm>
            <a:prstGeom prst="rect">
              <a:avLst/>
            </a:prstGeom>
          </p:spPr>
          <p:txBody>
            <a:bodyPr anchor="ctr" rtlCol="false" tIns="50800" lIns="50800" bIns="50800" rIns="50800"/>
            <a:lstStyle/>
            <a:p>
              <a:pPr algn="ctr">
                <a:lnSpc>
                  <a:spcPts val="3665"/>
                </a:lnSpc>
              </a:pPr>
            </a:p>
          </p:txBody>
        </p:sp>
      </p:grpSp>
      <p:grpSp>
        <p:nvGrpSpPr>
          <p:cNvPr name="Group 14" id="14"/>
          <p:cNvGrpSpPr/>
          <p:nvPr/>
        </p:nvGrpSpPr>
        <p:grpSpPr>
          <a:xfrm rot="0">
            <a:off x="7681331" y="3906963"/>
            <a:ext cx="4112318" cy="2300927"/>
            <a:chOff x="0" y="0"/>
            <a:chExt cx="1083080" cy="606006"/>
          </a:xfrm>
        </p:grpSpPr>
        <p:sp>
          <p:nvSpPr>
            <p:cNvPr name="Freeform 15" id="15"/>
            <p:cNvSpPr/>
            <p:nvPr/>
          </p:nvSpPr>
          <p:spPr>
            <a:xfrm flipH="false" flipV="false" rot="0">
              <a:off x="0" y="0"/>
              <a:ext cx="1083080" cy="606006"/>
            </a:xfrm>
            <a:custGeom>
              <a:avLst/>
              <a:gdLst/>
              <a:ahLst/>
              <a:cxnLst/>
              <a:rect r="r" b="b" t="t" l="l"/>
              <a:pathLst>
                <a:path h="606006" w="1083080">
                  <a:moveTo>
                    <a:pt x="32004" y="0"/>
                  </a:moveTo>
                  <a:lnTo>
                    <a:pt x="1051075" y="0"/>
                  </a:lnTo>
                  <a:cubicBezTo>
                    <a:pt x="1059563" y="0"/>
                    <a:pt x="1067704" y="3372"/>
                    <a:pt x="1073706" y="9374"/>
                  </a:cubicBezTo>
                  <a:cubicBezTo>
                    <a:pt x="1079708" y="15376"/>
                    <a:pt x="1083080" y="23516"/>
                    <a:pt x="1083080" y="32004"/>
                  </a:cubicBezTo>
                  <a:lnTo>
                    <a:pt x="1083080" y="574001"/>
                  </a:lnTo>
                  <a:cubicBezTo>
                    <a:pt x="1083080" y="582489"/>
                    <a:pt x="1079708" y="590630"/>
                    <a:pt x="1073706" y="596632"/>
                  </a:cubicBezTo>
                  <a:cubicBezTo>
                    <a:pt x="1067704" y="602634"/>
                    <a:pt x="1059563" y="606006"/>
                    <a:pt x="1051075" y="606006"/>
                  </a:cubicBezTo>
                  <a:lnTo>
                    <a:pt x="32004" y="606006"/>
                  </a:lnTo>
                  <a:cubicBezTo>
                    <a:pt x="23516" y="606006"/>
                    <a:pt x="15376" y="602634"/>
                    <a:pt x="9374" y="596632"/>
                  </a:cubicBezTo>
                  <a:cubicBezTo>
                    <a:pt x="3372" y="590630"/>
                    <a:pt x="0" y="582489"/>
                    <a:pt x="0" y="574001"/>
                  </a:cubicBezTo>
                  <a:lnTo>
                    <a:pt x="0" y="32004"/>
                  </a:lnTo>
                  <a:cubicBezTo>
                    <a:pt x="0" y="23516"/>
                    <a:pt x="3372" y="15376"/>
                    <a:pt x="9374" y="9374"/>
                  </a:cubicBezTo>
                  <a:cubicBezTo>
                    <a:pt x="15376" y="3372"/>
                    <a:pt x="23516" y="0"/>
                    <a:pt x="32004" y="0"/>
                  </a:cubicBez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47625"/>
              <a:ext cx="1083080" cy="653631"/>
            </a:xfrm>
            <a:prstGeom prst="rect">
              <a:avLst/>
            </a:prstGeom>
          </p:spPr>
          <p:txBody>
            <a:bodyPr anchor="ctr" rtlCol="false" tIns="50800" lIns="50800" bIns="50800" rIns="50800"/>
            <a:lstStyle/>
            <a:p>
              <a:pPr algn="ctr">
                <a:lnSpc>
                  <a:spcPts val="3665"/>
                </a:lnSpc>
              </a:pPr>
            </a:p>
          </p:txBody>
        </p:sp>
      </p:grpSp>
      <p:grpSp>
        <p:nvGrpSpPr>
          <p:cNvPr name="Group 17" id="17"/>
          <p:cNvGrpSpPr/>
          <p:nvPr/>
        </p:nvGrpSpPr>
        <p:grpSpPr>
          <a:xfrm rot="0">
            <a:off x="11793649" y="4751297"/>
            <a:ext cx="1344761" cy="595710"/>
            <a:chOff x="0" y="0"/>
            <a:chExt cx="1742427" cy="771871"/>
          </a:xfrm>
        </p:grpSpPr>
        <p:sp>
          <p:nvSpPr>
            <p:cNvPr name="Freeform 18" id="18"/>
            <p:cNvSpPr/>
            <p:nvPr/>
          </p:nvSpPr>
          <p:spPr>
            <a:xfrm flipH="false" flipV="false" rot="0">
              <a:off x="0" y="0"/>
              <a:ext cx="1742427" cy="771871"/>
            </a:xfrm>
            <a:custGeom>
              <a:avLst/>
              <a:gdLst/>
              <a:ahLst/>
              <a:cxnLst/>
              <a:rect r="r" b="b" t="t" l="l"/>
              <a:pathLst>
                <a:path h="771871" w="1742427">
                  <a:moveTo>
                    <a:pt x="1742427" y="385935"/>
                  </a:moveTo>
                  <a:lnTo>
                    <a:pt x="1336027" y="0"/>
                  </a:lnTo>
                  <a:lnTo>
                    <a:pt x="1336027" y="203200"/>
                  </a:lnTo>
                  <a:lnTo>
                    <a:pt x="0" y="203200"/>
                  </a:lnTo>
                  <a:lnTo>
                    <a:pt x="0" y="568671"/>
                  </a:lnTo>
                  <a:lnTo>
                    <a:pt x="1336027" y="568671"/>
                  </a:lnTo>
                  <a:lnTo>
                    <a:pt x="1336027" y="771871"/>
                  </a:lnTo>
                  <a:lnTo>
                    <a:pt x="1742427" y="385935"/>
                  </a:lnTo>
                  <a:close/>
                </a:path>
              </a:pathLst>
            </a:custGeom>
            <a:solidFill>
              <a:srgbClr val="FF3131"/>
            </a:solidFill>
            <a:ln w="38100" cap="sq">
              <a:solidFill>
                <a:srgbClr val="FF3131"/>
              </a:solidFill>
              <a:prstDash val="solid"/>
              <a:miter/>
            </a:ln>
          </p:spPr>
        </p:sp>
        <p:sp>
          <p:nvSpPr>
            <p:cNvPr name="TextBox 19" id="19"/>
            <p:cNvSpPr txBox="true"/>
            <p:nvPr/>
          </p:nvSpPr>
          <p:spPr>
            <a:xfrm>
              <a:off x="0" y="155575"/>
              <a:ext cx="1640827" cy="413096"/>
            </a:xfrm>
            <a:prstGeom prst="rect">
              <a:avLst/>
            </a:prstGeom>
          </p:spPr>
          <p:txBody>
            <a:bodyPr anchor="ctr" rtlCol="false" tIns="50800" lIns="50800" bIns="50800" rIns="50800"/>
            <a:lstStyle/>
            <a:p>
              <a:pPr algn="ctr">
                <a:lnSpc>
                  <a:spcPts val="3665"/>
                </a:lnSpc>
              </a:pPr>
            </a:p>
          </p:txBody>
        </p:sp>
      </p:grpSp>
      <p:sp>
        <p:nvSpPr>
          <p:cNvPr name="TextBox 20" id="20"/>
          <p:cNvSpPr txBox="true"/>
          <p:nvPr/>
        </p:nvSpPr>
        <p:spPr>
          <a:xfrm rot="0">
            <a:off x="13519014" y="2023604"/>
            <a:ext cx="2332673" cy="438323"/>
          </a:xfrm>
          <a:prstGeom prst="rect">
            <a:avLst/>
          </a:prstGeom>
        </p:spPr>
        <p:txBody>
          <a:bodyPr anchor="t" rtlCol="false" tIns="0" lIns="0" bIns="0" rIns="0">
            <a:spAutoFit/>
          </a:bodyPr>
          <a:lstStyle/>
          <a:p>
            <a:pPr algn="ctr">
              <a:lnSpc>
                <a:spcPts val="3665"/>
              </a:lnSpc>
              <a:spcBef>
                <a:spcPct val="0"/>
              </a:spcBef>
            </a:pPr>
            <a:r>
              <a:rPr lang="en-US" sz="2618">
                <a:solidFill>
                  <a:srgbClr val="051D40"/>
                </a:solidFill>
                <a:latin typeface="Montserrat"/>
                <a:ea typeface="Montserrat"/>
                <a:cs typeface="Montserrat"/>
                <a:sym typeface="Montserrat"/>
              </a:rPr>
              <a:t>Java package </a:t>
            </a:r>
          </a:p>
        </p:txBody>
      </p:sp>
      <p:sp>
        <p:nvSpPr>
          <p:cNvPr name="TextBox 21" id="21"/>
          <p:cNvSpPr txBox="true"/>
          <p:nvPr/>
        </p:nvSpPr>
        <p:spPr>
          <a:xfrm rot="0">
            <a:off x="13519014" y="4806178"/>
            <a:ext cx="2353270" cy="438323"/>
          </a:xfrm>
          <a:prstGeom prst="rect">
            <a:avLst/>
          </a:prstGeom>
        </p:spPr>
        <p:txBody>
          <a:bodyPr anchor="t" rtlCol="false" tIns="0" lIns="0" bIns="0" rIns="0">
            <a:spAutoFit/>
          </a:bodyPr>
          <a:lstStyle/>
          <a:p>
            <a:pPr algn="ctr">
              <a:lnSpc>
                <a:spcPts val="3665"/>
              </a:lnSpc>
              <a:spcBef>
                <a:spcPct val="0"/>
              </a:spcBef>
            </a:pPr>
            <a:r>
              <a:rPr lang="en-US" sz="2618">
                <a:solidFill>
                  <a:srgbClr val="051D40"/>
                </a:solidFill>
                <a:latin typeface="Montserrat"/>
                <a:ea typeface="Montserrat"/>
                <a:cs typeface="Montserrat"/>
                <a:sym typeface="Montserrat"/>
              </a:rPr>
              <a:t>Front-end (UI)</a:t>
            </a:r>
          </a:p>
        </p:txBody>
      </p:sp>
      <p:grpSp>
        <p:nvGrpSpPr>
          <p:cNvPr name="Group 22" id="22"/>
          <p:cNvGrpSpPr/>
          <p:nvPr/>
        </p:nvGrpSpPr>
        <p:grpSpPr>
          <a:xfrm rot="0">
            <a:off x="7681331" y="7287034"/>
            <a:ext cx="4112318" cy="681580"/>
            <a:chOff x="0" y="0"/>
            <a:chExt cx="1083080" cy="179511"/>
          </a:xfrm>
        </p:grpSpPr>
        <p:sp>
          <p:nvSpPr>
            <p:cNvPr name="Freeform 23" id="23"/>
            <p:cNvSpPr/>
            <p:nvPr/>
          </p:nvSpPr>
          <p:spPr>
            <a:xfrm flipH="false" flipV="false" rot="0">
              <a:off x="0" y="0"/>
              <a:ext cx="1083080" cy="179511"/>
            </a:xfrm>
            <a:custGeom>
              <a:avLst/>
              <a:gdLst/>
              <a:ahLst/>
              <a:cxnLst/>
              <a:rect r="r" b="b" t="t" l="l"/>
              <a:pathLst>
                <a:path h="179511" w="1083080">
                  <a:moveTo>
                    <a:pt x="32004" y="0"/>
                  </a:moveTo>
                  <a:lnTo>
                    <a:pt x="1051075" y="0"/>
                  </a:lnTo>
                  <a:cubicBezTo>
                    <a:pt x="1059563" y="0"/>
                    <a:pt x="1067704" y="3372"/>
                    <a:pt x="1073706" y="9374"/>
                  </a:cubicBezTo>
                  <a:cubicBezTo>
                    <a:pt x="1079708" y="15376"/>
                    <a:pt x="1083080" y="23516"/>
                    <a:pt x="1083080" y="32004"/>
                  </a:cubicBezTo>
                  <a:lnTo>
                    <a:pt x="1083080" y="147506"/>
                  </a:lnTo>
                  <a:cubicBezTo>
                    <a:pt x="1083080" y="155994"/>
                    <a:pt x="1079708" y="164135"/>
                    <a:pt x="1073706" y="170137"/>
                  </a:cubicBezTo>
                  <a:cubicBezTo>
                    <a:pt x="1067704" y="176139"/>
                    <a:pt x="1059563" y="179511"/>
                    <a:pt x="1051075" y="179511"/>
                  </a:cubicBezTo>
                  <a:lnTo>
                    <a:pt x="32004" y="179511"/>
                  </a:lnTo>
                  <a:cubicBezTo>
                    <a:pt x="23516" y="179511"/>
                    <a:pt x="15376" y="176139"/>
                    <a:pt x="9374" y="170137"/>
                  </a:cubicBezTo>
                  <a:cubicBezTo>
                    <a:pt x="3372" y="164135"/>
                    <a:pt x="0" y="155994"/>
                    <a:pt x="0" y="147506"/>
                  </a:cubicBezTo>
                  <a:lnTo>
                    <a:pt x="0" y="32004"/>
                  </a:lnTo>
                  <a:cubicBezTo>
                    <a:pt x="0" y="23516"/>
                    <a:pt x="3372" y="15376"/>
                    <a:pt x="9374" y="9374"/>
                  </a:cubicBezTo>
                  <a:cubicBezTo>
                    <a:pt x="15376" y="3372"/>
                    <a:pt x="23516" y="0"/>
                    <a:pt x="32004" y="0"/>
                  </a:cubicBezTo>
                  <a:close/>
                </a:path>
              </a:pathLst>
            </a:custGeom>
            <a:solidFill>
              <a:srgbClr val="000000">
                <a:alpha val="0"/>
              </a:srgbClr>
            </a:solidFill>
            <a:ln w="38100" cap="sq">
              <a:solidFill>
                <a:srgbClr val="FF3131"/>
              </a:solidFill>
              <a:prstDash val="solid"/>
              <a:miter/>
            </a:ln>
          </p:spPr>
        </p:sp>
        <p:sp>
          <p:nvSpPr>
            <p:cNvPr name="TextBox 24" id="24"/>
            <p:cNvSpPr txBox="true"/>
            <p:nvPr/>
          </p:nvSpPr>
          <p:spPr>
            <a:xfrm>
              <a:off x="0" y="-47625"/>
              <a:ext cx="1083080" cy="227136"/>
            </a:xfrm>
            <a:prstGeom prst="rect">
              <a:avLst/>
            </a:prstGeom>
          </p:spPr>
          <p:txBody>
            <a:bodyPr anchor="ctr" rtlCol="false" tIns="50800" lIns="50800" bIns="50800" rIns="50800"/>
            <a:lstStyle/>
            <a:p>
              <a:pPr algn="ctr">
                <a:lnSpc>
                  <a:spcPts val="3665"/>
                </a:lnSpc>
              </a:pPr>
            </a:p>
          </p:txBody>
        </p:sp>
      </p:grpSp>
      <p:grpSp>
        <p:nvGrpSpPr>
          <p:cNvPr name="Group 25" id="25"/>
          <p:cNvGrpSpPr/>
          <p:nvPr/>
        </p:nvGrpSpPr>
        <p:grpSpPr>
          <a:xfrm rot="0">
            <a:off x="11793649" y="7287034"/>
            <a:ext cx="1344761" cy="595710"/>
            <a:chOff x="0" y="0"/>
            <a:chExt cx="1742427" cy="771871"/>
          </a:xfrm>
        </p:grpSpPr>
        <p:sp>
          <p:nvSpPr>
            <p:cNvPr name="Freeform 26" id="26"/>
            <p:cNvSpPr/>
            <p:nvPr/>
          </p:nvSpPr>
          <p:spPr>
            <a:xfrm flipH="false" flipV="false" rot="0">
              <a:off x="0" y="0"/>
              <a:ext cx="1742427" cy="771871"/>
            </a:xfrm>
            <a:custGeom>
              <a:avLst/>
              <a:gdLst/>
              <a:ahLst/>
              <a:cxnLst/>
              <a:rect r="r" b="b" t="t" l="l"/>
              <a:pathLst>
                <a:path h="771871" w="1742427">
                  <a:moveTo>
                    <a:pt x="1742427" y="385935"/>
                  </a:moveTo>
                  <a:lnTo>
                    <a:pt x="1336027" y="0"/>
                  </a:lnTo>
                  <a:lnTo>
                    <a:pt x="1336027" y="203200"/>
                  </a:lnTo>
                  <a:lnTo>
                    <a:pt x="0" y="203200"/>
                  </a:lnTo>
                  <a:lnTo>
                    <a:pt x="0" y="568671"/>
                  </a:lnTo>
                  <a:lnTo>
                    <a:pt x="1336027" y="568671"/>
                  </a:lnTo>
                  <a:lnTo>
                    <a:pt x="1336027" y="771871"/>
                  </a:lnTo>
                  <a:lnTo>
                    <a:pt x="1742427" y="385935"/>
                  </a:lnTo>
                  <a:close/>
                </a:path>
              </a:pathLst>
            </a:custGeom>
            <a:solidFill>
              <a:srgbClr val="FF3131"/>
            </a:solidFill>
            <a:ln w="38100" cap="sq">
              <a:solidFill>
                <a:srgbClr val="FF3131"/>
              </a:solidFill>
              <a:prstDash val="solid"/>
              <a:miter/>
            </a:ln>
          </p:spPr>
        </p:sp>
        <p:sp>
          <p:nvSpPr>
            <p:cNvPr name="TextBox 27" id="27"/>
            <p:cNvSpPr txBox="true"/>
            <p:nvPr/>
          </p:nvSpPr>
          <p:spPr>
            <a:xfrm>
              <a:off x="0" y="155575"/>
              <a:ext cx="1640827" cy="413096"/>
            </a:xfrm>
            <a:prstGeom prst="rect">
              <a:avLst/>
            </a:prstGeom>
          </p:spPr>
          <p:txBody>
            <a:bodyPr anchor="ctr" rtlCol="false" tIns="50800" lIns="50800" bIns="50800" rIns="50800"/>
            <a:lstStyle/>
            <a:p>
              <a:pPr algn="ctr">
                <a:lnSpc>
                  <a:spcPts val="3665"/>
                </a:lnSpc>
              </a:pPr>
            </a:p>
          </p:txBody>
        </p:sp>
      </p:grpSp>
      <p:sp>
        <p:nvSpPr>
          <p:cNvPr name="TextBox 28" id="28"/>
          <p:cNvSpPr txBox="true"/>
          <p:nvPr/>
        </p:nvSpPr>
        <p:spPr>
          <a:xfrm rot="0">
            <a:off x="13519014" y="7341915"/>
            <a:ext cx="1715214" cy="438323"/>
          </a:xfrm>
          <a:prstGeom prst="rect">
            <a:avLst/>
          </a:prstGeom>
        </p:spPr>
        <p:txBody>
          <a:bodyPr anchor="t" rtlCol="false" tIns="0" lIns="0" bIns="0" rIns="0">
            <a:spAutoFit/>
          </a:bodyPr>
          <a:lstStyle/>
          <a:p>
            <a:pPr algn="ctr">
              <a:lnSpc>
                <a:spcPts val="3665"/>
              </a:lnSpc>
              <a:spcBef>
                <a:spcPct val="0"/>
              </a:spcBef>
            </a:pPr>
            <a:r>
              <a:rPr lang="en-US" sz="2618">
                <a:solidFill>
                  <a:srgbClr val="051D40"/>
                </a:solidFill>
                <a:latin typeface="Montserrat"/>
                <a:ea typeface="Montserrat"/>
                <a:cs typeface="Montserrat"/>
                <a:sym typeface="Montserrat"/>
              </a:rPr>
              <a:t>Build Files</a:t>
            </a:r>
          </a:p>
        </p:txBody>
      </p:sp>
      <p:grpSp>
        <p:nvGrpSpPr>
          <p:cNvPr name="Group 29" id="29"/>
          <p:cNvGrpSpPr/>
          <p:nvPr/>
        </p:nvGrpSpPr>
        <p:grpSpPr>
          <a:xfrm rot="-10800000">
            <a:off x="6430565" y="6198365"/>
            <a:ext cx="1720489" cy="256685"/>
            <a:chOff x="0" y="0"/>
            <a:chExt cx="3614789" cy="539301"/>
          </a:xfrm>
        </p:grpSpPr>
        <p:sp>
          <p:nvSpPr>
            <p:cNvPr name="Freeform 30" id="30"/>
            <p:cNvSpPr/>
            <p:nvPr/>
          </p:nvSpPr>
          <p:spPr>
            <a:xfrm flipH="false" flipV="false" rot="0">
              <a:off x="0" y="0"/>
              <a:ext cx="3614789" cy="539301"/>
            </a:xfrm>
            <a:custGeom>
              <a:avLst/>
              <a:gdLst/>
              <a:ahLst/>
              <a:cxnLst/>
              <a:rect r="r" b="b" t="t" l="l"/>
              <a:pathLst>
                <a:path h="539301" w="3614789">
                  <a:moveTo>
                    <a:pt x="3614789" y="269650"/>
                  </a:moveTo>
                  <a:lnTo>
                    <a:pt x="3208389" y="0"/>
                  </a:lnTo>
                  <a:lnTo>
                    <a:pt x="3208389" y="203200"/>
                  </a:lnTo>
                  <a:lnTo>
                    <a:pt x="0" y="203200"/>
                  </a:lnTo>
                  <a:lnTo>
                    <a:pt x="0" y="336101"/>
                  </a:lnTo>
                  <a:lnTo>
                    <a:pt x="3208389" y="336101"/>
                  </a:lnTo>
                  <a:lnTo>
                    <a:pt x="3208389" y="539301"/>
                  </a:lnTo>
                  <a:lnTo>
                    <a:pt x="3614789" y="269650"/>
                  </a:lnTo>
                  <a:close/>
                </a:path>
              </a:pathLst>
            </a:custGeom>
            <a:solidFill>
              <a:srgbClr val="FF3131"/>
            </a:solidFill>
            <a:ln w="38100" cap="sq">
              <a:solidFill>
                <a:srgbClr val="FF3131"/>
              </a:solidFill>
              <a:prstDash val="solid"/>
              <a:miter/>
            </a:ln>
          </p:spPr>
        </p:sp>
        <p:sp>
          <p:nvSpPr>
            <p:cNvPr name="TextBox 31" id="31"/>
            <p:cNvSpPr txBox="true"/>
            <p:nvPr/>
          </p:nvSpPr>
          <p:spPr>
            <a:xfrm>
              <a:off x="0" y="155575"/>
              <a:ext cx="3513189" cy="180526"/>
            </a:xfrm>
            <a:prstGeom prst="rect">
              <a:avLst/>
            </a:prstGeom>
          </p:spPr>
          <p:txBody>
            <a:bodyPr anchor="ctr" rtlCol="false" tIns="50800" lIns="50800" bIns="50800" rIns="50800"/>
            <a:lstStyle/>
            <a:p>
              <a:pPr algn="ctr">
                <a:lnSpc>
                  <a:spcPts val="3665"/>
                </a:lnSpc>
              </a:pPr>
            </a:p>
          </p:txBody>
        </p:sp>
      </p:grpSp>
      <p:sp>
        <p:nvSpPr>
          <p:cNvPr name="TextBox 32" id="32"/>
          <p:cNvSpPr txBox="true"/>
          <p:nvPr/>
        </p:nvSpPr>
        <p:spPr>
          <a:xfrm rot="0">
            <a:off x="1812084" y="6083733"/>
            <a:ext cx="4363283" cy="438323"/>
          </a:xfrm>
          <a:prstGeom prst="rect">
            <a:avLst/>
          </a:prstGeom>
        </p:spPr>
        <p:txBody>
          <a:bodyPr anchor="t" rtlCol="false" tIns="0" lIns="0" bIns="0" rIns="0">
            <a:spAutoFit/>
          </a:bodyPr>
          <a:lstStyle/>
          <a:p>
            <a:pPr algn="ctr">
              <a:lnSpc>
                <a:spcPts val="3665"/>
              </a:lnSpc>
              <a:spcBef>
                <a:spcPct val="0"/>
              </a:spcBef>
            </a:pPr>
            <a:r>
              <a:rPr lang="en-US" sz="2618">
                <a:solidFill>
                  <a:srgbClr val="051D40"/>
                </a:solidFill>
                <a:latin typeface="Montserrat"/>
                <a:ea typeface="Montserrat"/>
                <a:cs typeface="Montserrat"/>
                <a:sym typeface="Montserrat"/>
              </a:rPr>
              <a:t>Spring Boot configuration</a:t>
            </a:r>
          </a:p>
        </p:txBody>
      </p:sp>
      <p:grpSp>
        <p:nvGrpSpPr>
          <p:cNvPr name="Group 33" id="33"/>
          <p:cNvGrpSpPr/>
          <p:nvPr/>
        </p:nvGrpSpPr>
        <p:grpSpPr>
          <a:xfrm rot="-10800000">
            <a:off x="6175368" y="3410795"/>
            <a:ext cx="1720489" cy="256685"/>
            <a:chOff x="0" y="0"/>
            <a:chExt cx="3614789" cy="539301"/>
          </a:xfrm>
        </p:grpSpPr>
        <p:sp>
          <p:nvSpPr>
            <p:cNvPr name="Freeform 34" id="34"/>
            <p:cNvSpPr/>
            <p:nvPr/>
          </p:nvSpPr>
          <p:spPr>
            <a:xfrm flipH="false" flipV="false" rot="0">
              <a:off x="0" y="0"/>
              <a:ext cx="3614789" cy="539301"/>
            </a:xfrm>
            <a:custGeom>
              <a:avLst/>
              <a:gdLst/>
              <a:ahLst/>
              <a:cxnLst/>
              <a:rect r="r" b="b" t="t" l="l"/>
              <a:pathLst>
                <a:path h="539301" w="3614789">
                  <a:moveTo>
                    <a:pt x="3614789" y="269650"/>
                  </a:moveTo>
                  <a:lnTo>
                    <a:pt x="3208389" y="0"/>
                  </a:lnTo>
                  <a:lnTo>
                    <a:pt x="3208389" y="203200"/>
                  </a:lnTo>
                  <a:lnTo>
                    <a:pt x="0" y="203200"/>
                  </a:lnTo>
                  <a:lnTo>
                    <a:pt x="0" y="336101"/>
                  </a:lnTo>
                  <a:lnTo>
                    <a:pt x="3208389" y="336101"/>
                  </a:lnTo>
                  <a:lnTo>
                    <a:pt x="3208389" y="539301"/>
                  </a:lnTo>
                  <a:lnTo>
                    <a:pt x="3614789" y="269650"/>
                  </a:lnTo>
                  <a:close/>
                </a:path>
              </a:pathLst>
            </a:custGeom>
            <a:solidFill>
              <a:srgbClr val="FF3131"/>
            </a:solidFill>
            <a:ln w="38100" cap="sq">
              <a:solidFill>
                <a:srgbClr val="FF3131"/>
              </a:solidFill>
              <a:prstDash val="solid"/>
              <a:miter/>
            </a:ln>
          </p:spPr>
        </p:sp>
        <p:sp>
          <p:nvSpPr>
            <p:cNvPr name="TextBox 35" id="35"/>
            <p:cNvSpPr txBox="true"/>
            <p:nvPr/>
          </p:nvSpPr>
          <p:spPr>
            <a:xfrm>
              <a:off x="0" y="155575"/>
              <a:ext cx="3513189" cy="180526"/>
            </a:xfrm>
            <a:prstGeom prst="rect">
              <a:avLst/>
            </a:prstGeom>
          </p:spPr>
          <p:txBody>
            <a:bodyPr anchor="ctr" rtlCol="false" tIns="50800" lIns="50800" bIns="50800" rIns="50800"/>
            <a:lstStyle/>
            <a:p>
              <a:pPr algn="ctr">
                <a:lnSpc>
                  <a:spcPts val="3665"/>
                </a:lnSpc>
              </a:pPr>
            </a:p>
          </p:txBody>
        </p:sp>
      </p:grpSp>
      <p:sp>
        <p:nvSpPr>
          <p:cNvPr name="TextBox 36" id="36"/>
          <p:cNvSpPr txBox="true"/>
          <p:nvPr/>
        </p:nvSpPr>
        <p:spPr>
          <a:xfrm rot="0">
            <a:off x="3441991" y="3296163"/>
            <a:ext cx="2354580" cy="438323"/>
          </a:xfrm>
          <a:prstGeom prst="rect">
            <a:avLst/>
          </a:prstGeom>
        </p:spPr>
        <p:txBody>
          <a:bodyPr anchor="t" rtlCol="false" tIns="0" lIns="0" bIns="0" rIns="0">
            <a:spAutoFit/>
          </a:bodyPr>
          <a:lstStyle/>
          <a:p>
            <a:pPr algn="ctr">
              <a:lnSpc>
                <a:spcPts val="3665"/>
              </a:lnSpc>
              <a:spcBef>
                <a:spcPct val="0"/>
              </a:spcBef>
            </a:pPr>
            <a:r>
              <a:rPr lang="en-US" sz="2618">
                <a:solidFill>
                  <a:srgbClr val="051D40"/>
                </a:solidFill>
                <a:latin typeface="Montserrat"/>
                <a:ea typeface="Montserrat"/>
                <a:cs typeface="Montserrat"/>
                <a:sym typeface="Montserrat"/>
              </a:rPr>
              <a:t>Databases file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DAG-SaAbzvk</dc:identifier>
  <dcterms:modified xsi:type="dcterms:W3CDTF">2011-08-01T06:04:30Z</dcterms:modified>
  <cp:revision>1</cp:revision>
  <dc:title>Library Tracking </dc:title>
</cp:coreProperties>
</file>